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Average" panose="020B0604020202020204" charset="0"/>
      <p:regular r:id="rId38"/>
    </p:embeddedFont>
    <p:embeddedFont>
      <p:font typeface="Oswald"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DDCF8C-C912-4B6A-B3F5-FF5F23633F07}" v="2" dt="2020-04-25T00:03:58.3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Tarell" userId="d641c9ac3ce6b33a" providerId="LiveId" clId="{61DDCF8C-C912-4B6A-B3F5-FF5F23633F07}"/>
    <pc:docChg chg="custSel modSld">
      <pc:chgData name="Zach Tarell" userId="d641c9ac3ce6b33a" providerId="LiveId" clId="{61DDCF8C-C912-4B6A-B3F5-FF5F23633F07}" dt="2020-04-25T00:05:25.334" v="16" actId="14100"/>
      <pc:docMkLst>
        <pc:docMk/>
      </pc:docMkLst>
      <pc:sldChg chg="addSp delSp modSp mod">
        <pc:chgData name="Zach Tarell" userId="d641c9ac3ce6b33a" providerId="LiveId" clId="{61DDCF8C-C912-4B6A-B3F5-FF5F23633F07}" dt="2020-04-25T00:04:27.826" v="8" actId="1076"/>
        <pc:sldMkLst>
          <pc:docMk/>
          <pc:sldMk cId="0" sldId="284"/>
        </pc:sldMkLst>
        <pc:picChg chg="add mod">
          <ac:chgData name="Zach Tarell" userId="d641c9ac3ce6b33a" providerId="LiveId" clId="{61DDCF8C-C912-4B6A-B3F5-FF5F23633F07}" dt="2020-04-25T00:04:27.826" v="8" actId="1076"/>
          <ac:picMkLst>
            <pc:docMk/>
            <pc:sldMk cId="0" sldId="284"/>
            <ac:picMk id="5" creationId="{3BABD155-4E73-4B2E-8853-ED9BF2401BB3}"/>
          </ac:picMkLst>
        </pc:picChg>
        <pc:picChg chg="del">
          <ac:chgData name="Zach Tarell" userId="d641c9ac3ce6b33a" providerId="LiveId" clId="{61DDCF8C-C912-4B6A-B3F5-FF5F23633F07}" dt="2020-04-25T00:04:05.241" v="2" actId="478"/>
          <ac:picMkLst>
            <pc:docMk/>
            <pc:sldMk cId="0" sldId="284"/>
            <ac:picMk id="237" creationId="{00000000-0000-0000-0000-000000000000}"/>
          </ac:picMkLst>
        </pc:picChg>
        <pc:picChg chg="mod">
          <ac:chgData name="Zach Tarell" userId="d641c9ac3ce6b33a" providerId="LiveId" clId="{61DDCF8C-C912-4B6A-B3F5-FF5F23633F07}" dt="2020-04-25T00:04:22.963" v="6" actId="14100"/>
          <ac:picMkLst>
            <pc:docMk/>
            <pc:sldMk cId="0" sldId="284"/>
            <ac:picMk id="238" creationId="{00000000-0000-0000-0000-000000000000}"/>
          </ac:picMkLst>
        </pc:picChg>
      </pc:sldChg>
      <pc:sldChg chg="addSp delSp modSp mod">
        <pc:chgData name="Zach Tarell" userId="d641c9ac3ce6b33a" providerId="LiveId" clId="{61DDCF8C-C912-4B6A-B3F5-FF5F23633F07}" dt="2020-04-25T00:05:25.334" v="16" actId="14100"/>
        <pc:sldMkLst>
          <pc:docMk/>
          <pc:sldMk cId="0" sldId="285"/>
        </pc:sldMkLst>
        <pc:picChg chg="add mod">
          <ac:chgData name="Zach Tarell" userId="d641c9ac3ce6b33a" providerId="LiveId" clId="{61DDCF8C-C912-4B6A-B3F5-FF5F23633F07}" dt="2020-04-25T00:05:25.334" v="16" actId="14100"/>
          <ac:picMkLst>
            <pc:docMk/>
            <pc:sldMk cId="0" sldId="285"/>
            <ac:picMk id="5" creationId="{04EF8F89-3E2F-4ACE-B1B9-A31BAB60EDB8}"/>
          </ac:picMkLst>
        </pc:picChg>
        <pc:picChg chg="del">
          <ac:chgData name="Zach Tarell" userId="d641c9ac3ce6b33a" providerId="LiveId" clId="{61DDCF8C-C912-4B6A-B3F5-FF5F23633F07}" dt="2020-04-25T00:04:53.573" v="9" actId="478"/>
          <ac:picMkLst>
            <pc:docMk/>
            <pc:sldMk cId="0" sldId="285"/>
            <ac:picMk id="244" creationId="{00000000-0000-0000-0000-000000000000}"/>
          </ac:picMkLst>
        </pc:picChg>
        <pc:picChg chg="mod">
          <ac:chgData name="Zach Tarell" userId="d641c9ac3ce6b33a" providerId="LiveId" clId="{61DDCF8C-C912-4B6A-B3F5-FF5F23633F07}" dt="2020-04-25T00:05:16.471" v="13" actId="14100"/>
          <ac:picMkLst>
            <pc:docMk/>
            <pc:sldMk cId="0" sldId="285"/>
            <ac:picMk id="24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dab53033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dab53033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dab53033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dab5303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dab530335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dab53033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f4226eb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f4226eb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f4226ebe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f4226ebe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f4226ebe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f4226eb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1630fc24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1630fc24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1630fc24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1630fc2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1630fc24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1630fc24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1630fc24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1630fc2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d0529ef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d0529ef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1630fc2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1630fc2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1630fc249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1630fc24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1630fc24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1630fc24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1630fc249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1630fc24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f9a705b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f9a705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f9a705b6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f9a705b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f9a705b6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f9a705b6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f9a705b6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f9a705b6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f9a705b6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f9a705b6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3f53856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3f53856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d0529ef7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d0529ef7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f538565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f538565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3f538565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3f538565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3f538565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3f53856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3f538565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3f538565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3f538565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3f53856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dab53033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dab53033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d0529ef7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d0529ef7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dab530335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dab530335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dab530335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dab530335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ebbbe45d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ebbbe45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d9dfc30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d9dfc3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dab53033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dab53033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400775" y="468325"/>
            <a:ext cx="8520600" cy="15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sz="6000" b="1">
                <a:solidFill>
                  <a:srgbClr val="FFFFFF"/>
                </a:solidFill>
              </a:rPr>
              <a:t>We Are The Future</a:t>
            </a:r>
            <a:endParaRPr sz="6000" b="1">
              <a:solidFill>
                <a:srgbClr val="FFFFFF"/>
              </a:solidFill>
            </a:endParaRPr>
          </a:p>
          <a:p>
            <a:pPr marL="0" lvl="0" indent="0" algn="ctr" rtl="0">
              <a:spcBef>
                <a:spcPts val="0"/>
              </a:spcBef>
              <a:spcAft>
                <a:spcPts val="0"/>
              </a:spcAft>
              <a:buNone/>
            </a:pPr>
            <a:r>
              <a:rPr lang="en-GB" sz="3600" b="1"/>
              <a:t>Team 8</a:t>
            </a:r>
            <a:r>
              <a:rPr lang="en-GB"/>
              <a:t> </a:t>
            </a:r>
            <a:endParaRPr/>
          </a:p>
          <a:p>
            <a:pPr marL="0" lvl="0" indent="0" algn="ctr" rtl="0">
              <a:spcBef>
                <a:spcPts val="0"/>
              </a:spcBef>
              <a:spcAft>
                <a:spcPts val="0"/>
              </a:spcAft>
              <a:buNone/>
            </a:pPr>
            <a:endParaRPr/>
          </a:p>
        </p:txBody>
      </p:sp>
      <p:sp>
        <p:nvSpPr>
          <p:cNvPr id="60" name="Google Shape;60;p13"/>
          <p:cNvSpPr txBox="1">
            <a:spLocks noGrp="1"/>
          </p:cNvSpPr>
          <p:nvPr>
            <p:ph type="subTitle" idx="1"/>
          </p:nvPr>
        </p:nvSpPr>
        <p:spPr>
          <a:xfrm>
            <a:off x="400775" y="2388550"/>
            <a:ext cx="8520600" cy="2165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a:t>Ismael Al Sabea, Jorge Gonzalez, Po-Yu Liu, Zachary Tarell, and Saffi Zaidi</a:t>
            </a:r>
            <a:endParaRPr/>
          </a:p>
          <a:p>
            <a:pPr marL="0" lvl="0" indent="0" algn="ctr" rtl="0">
              <a:lnSpc>
                <a:spcPct val="115000"/>
              </a:lnSpc>
              <a:spcBef>
                <a:spcPts val="1600"/>
              </a:spcBef>
              <a:spcAft>
                <a:spcPts val="0"/>
              </a:spcAft>
              <a:buNone/>
            </a:pPr>
            <a:endParaRPr sz="1800">
              <a:solidFill>
                <a:srgbClr val="FFFFFF"/>
              </a:solidFill>
            </a:endParaRPr>
          </a:p>
          <a:p>
            <a:pPr marL="0" lvl="0" indent="0" algn="ctr" rtl="0">
              <a:lnSpc>
                <a:spcPct val="115000"/>
              </a:lnSpc>
              <a:spcBef>
                <a:spcPts val="1600"/>
              </a:spcBef>
              <a:spcAft>
                <a:spcPts val="1600"/>
              </a:spcAft>
              <a:buNone/>
            </a:pPr>
            <a:r>
              <a:rPr lang="en-GB" sz="2400">
                <a:solidFill>
                  <a:srgbClr val="FFFFFF"/>
                </a:solidFill>
              </a:rPr>
              <a:t>Weekly meetings: Wednesdays at 4:00 pm on campus</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161250" y="17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Sample Interview Questions(continued)</a:t>
            </a:r>
            <a:endParaRPr/>
          </a:p>
        </p:txBody>
      </p:sp>
      <p:sp>
        <p:nvSpPr>
          <p:cNvPr id="120" name="Google Shape;120;p22"/>
          <p:cNvSpPr txBox="1">
            <a:spLocks noGrp="1"/>
          </p:cNvSpPr>
          <p:nvPr>
            <p:ph type="body" idx="1"/>
          </p:nvPr>
        </p:nvSpPr>
        <p:spPr>
          <a:xfrm>
            <a:off x="161250" y="862250"/>
            <a:ext cx="8671200" cy="41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F1C232"/>
                </a:solidFill>
                <a:latin typeface="Arial"/>
                <a:ea typeface="Arial"/>
                <a:cs typeface="Arial"/>
                <a:sym typeface="Arial"/>
              </a:rPr>
              <a:t>7) Who is able to run the Sweep Modules when scheduled to run once or periodically?</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The only users that have this access will be the administrators as well as the testing department for debugging purposes.</a:t>
            </a:r>
            <a:endParaRPr sz="1400">
              <a:solidFill>
                <a:srgbClr val="FFFFFF"/>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Each sweep should be logged and documented for any changes and stored in a metadata file</a:t>
            </a:r>
            <a:endParaRPr sz="1400">
              <a:solidFill>
                <a:srgbClr val="F1C232"/>
              </a:solidFill>
              <a:latin typeface="Arial"/>
              <a:ea typeface="Arial"/>
              <a:cs typeface="Arial"/>
              <a:sym typeface="Arial"/>
            </a:endParaRPr>
          </a:p>
          <a:p>
            <a:pPr marL="0" lvl="0" indent="0" algn="l" rtl="0">
              <a:spcBef>
                <a:spcPts val="0"/>
              </a:spcBef>
              <a:spcAft>
                <a:spcPts val="0"/>
              </a:spcAft>
              <a:buNone/>
            </a:pPr>
            <a:endParaRPr sz="1400">
              <a:solidFill>
                <a:srgbClr val="F1C232"/>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9) With the proposed system ability to view and customize map representations by the user, will these customized representations be able to be stored for future use?</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Yes the maps created by the user will be able to be stored and saved.</a:t>
            </a:r>
            <a:endParaRPr sz="1400">
              <a:solidFill>
                <a:srgbClr val="FFFFFF"/>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Saved maps will be associated by the user profile and be retrieved when the user is logged in</a:t>
            </a:r>
            <a:endParaRPr sz="1400" b="1">
              <a:solidFill>
                <a:srgbClr val="F1C232"/>
              </a:solidFill>
              <a:latin typeface="Arial"/>
              <a:ea typeface="Arial"/>
              <a:cs typeface="Arial"/>
              <a:sym typeface="Arial"/>
            </a:endParaRPr>
          </a:p>
          <a:p>
            <a:pPr marL="0" lvl="0" indent="0" algn="l" rtl="0">
              <a:spcBef>
                <a:spcPts val="0"/>
              </a:spcBef>
              <a:spcAft>
                <a:spcPts val="0"/>
              </a:spcAft>
              <a:buNone/>
            </a:pPr>
            <a:endParaRPr sz="1400" b="1">
              <a:solidFill>
                <a:srgbClr val="F1C232"/>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27) Will users be able to customize their profiles to their preference?</a:t>
            </a:r>
            <a:endParaRPr sz="1100">
              <a:solidFill>
                <a:srgbClr val="000000"/>
              </a:solidFill>
              <a:latin typeface="Arial"/>
              <a:ea typeface="Arial"/>
              <a:cs typeface="Arial"/>
              <a:sym typeface="Arial"/>
            </a:endParaRPr>
          </a:p>
          <a:p>
            <a:pPr marL="914400" marR="0" lvl="0" indent="-317500" algn="l" rtl="0">
              <a:lnSpc>
                <a:spcPct val="115000"/>
              </a:lnSpc>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Yes, users will be able to store preferred views, favorite equipment, etc.</a:t>
            </a:r>
            <a:endParaRPr sz="1400">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1400">
              <a:solidFill>
                <a:srgbClr val="FFFFFF"/>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13) In the event an admin’s or users account has been compromised, can other admins do anything?</a:t>
            </a:r>
            <a:endParaRPr sz="1100">
              <a:solidFill>
                <a:srgbClr val="000000"/>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Admins can terminate or freeze another admin or user’s account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10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F6000"/>
                </a:solidFill>
              </a:rPr>
              <a:t>Stakeholder Map</a:t>
            </a:r>
            <a:endParaRPr>
              <a:solidFill>
                <a:srgbClr val="7F6000"/>
              </a:solidFill>
            </a:endParaRPr>
          </a:p>
        </p:txBody>
      </p:sp>
      <p:pic>
        <p:nvPicPr>
          <p:cNvPr id="126" name="Google Shape;126;p23"/>
          <p:cNvPicPr preferRelativeResize="0"/>
          <p:nvPr/>
        </p:nvPicPr>
        <p:blipFill>
          <a:blip r:embed="rId3">
            <a:alphaModFix/>
          </a:blip>
          <a:stretch>
            <a:fillRect/>
          </a:stretch>
        </p:blipFill>
        <p:spPr>
          <a:xfrm>
            <a:off x="2538201" y="491976"/>
            <a:ext cx="6477275" cy="458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183125" y="20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Stakeholder Analysis</a:t>
            </a:r>
            <a:endParaRPr/>
          </a:p>
        </p:txBody>
      </p:sp>
      <p:sp>
        <p:nvSpPr>
          <p:cNvPr id="132" name="Google Shape;13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3" name="Google Shape;133;p24"/>
          <p:cNvPicPr preferRelativeResize="0"/>
          <p:nvPr/>
        </p:nvPicPr>
        <p:blipFill>
          <a:blip r:embed="rId3">
            <a:alphaModFix/>
          </a:blip>
          <a:stretch>
            <a:fillRect/>
          </a:stretch>
        </p:blipFill>
        <p:spPr>
          <a:xfrm>
            <a:off x="0" y="884050"/>
            <a:ext cx="9143999" cy="4195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157950" y="16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Context Diagram</a:t>
            </a:r>
            <a:endParaRPr/>
          </a:p>
        </p:txBody>
      </p:sp>
      <p:pic>
        <p:nvPicPr>
          <p:cNvPr id="139" name="Google Shape;139;p25"/>
          <p:cNvPicPr preferRelativeResize="0"/>
          <p:nvPr/>
        </p:nvPicPr>
        <p:blipFill rotWithShape="1">
          <a:blip r:embed="rId3">
            <a:alphaModFix/>
          </a:blip>
          <a:srcRect l="25130" t="23959" r="21950" b="11615"/>
          <a:stretch/>
        </p:blipFill>
        <p:spPr>
          <a:xfrm>
            <a:off x="2306200" y="738175"/>
            <a:ext cx="6269424" cy="4293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199575" y="16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Solution Constraints</a:t>
            </a:r>
            <a:endParaRPr/>
          </a:p>
        </p:txBody>
      </p:sp>
      <p:sp>
        <p:nvSpPr>
          <p:cNvPr id="145" name="Google Shape;145;p26"/>
          <p:cNvSpPr txBox="1">
            <a:spLocks noGrp="1"/>
          </p:cNvSpPr>
          <p:nvPr>
            <p:ph type="body" idx="1"/>
          </p:nvPr>
        </p:nvSpPr>
        <p:spPr>
          <a:xfrm>
            <a:off x="311700" y="863550"/>
            <a:ext cx="8520600" cy="410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Fujitsu’s Existing Software Architecture Inventory System must support Fujitsu’s current customers/users and expect order volumes and peak hours consideration.</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Inventory Core Database Server runs on Sun Solaris or HP-UX or Hp Itanium platforms.</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Ericsson Proposed Inventory Management Solution is composed of two Ericsson OSS Products; Ericsson Adaptive inventory (EAI) and Ericsson Discovery and Reconciliation. This software must be implemented and adapted into proposed solution Architecture. </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Inventory Management Solution database is required to run on an Oracle 11g RDBMS. The inventory database can also support Oracle RAC for WebLogic and Sun Configurations.</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Ericsson must include current Fujitsu supported Inventory Database architectural design and data format.</a:t>
            </a:r>
            <a:endParaRPr sz="1300">
              <a:solidFill>
                <a:srgbClr val="F1C23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199575" y="16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a:t>
            </a:r>
            <a:r>
              <a:rPr lang="en-GB" sz="1800">
                <a:solidFill>
                  <a:schemeClr val="accent3"/>
                </a:solidFill>
                <a:latin typeface="Average"/>
                <a:ea typeface="Average"/>
                <a:cs typeface="Average"/>
                <a:sym typeface="Average"/>
              </a:rPr>
              <a:t> </a:t>
            </a:r>
            <a:r>
              <a:rPr lang="en-GB"/>
              <a:t>Constraints</a:t>
            </a:r>
            <a:endParaRPr/>
          </a:p>
        </p:txBody>
      </p:sp>
      <p:sp>
        <p:nvSpPr>
          <p:cNvPr id="151" name="Google Shape;151;p27"/>
          <p:cNvSpPr txBox="1">
            <a:spLocks noGrp="1"/>
          </p:cNvSpPr>
          <p:nvPr>
            <p:ph type="body" idx="1"/>
          </p:nvPr>
        </p:nvSpPr>
        <p:spPr>
          <a:xfrm>
            <a:off x="311700" y="933625"/>
            <a:ext cx="8520600" cy="399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FD966"/>
              </a:buClr>
              <a:buSzPts val="1300"/>
              <a:buFont typeface="Arial"/>
              <a:buAutoNum type="arabicPeriod"/>
            </a:pPr>
            <a:r>
              <a:rPr lang="en-GB" sz="1300">
                <a:solidFill>
                  <a:srgbClr val="F1C232"/>
                </a:solidFill>
                <a:latin typeface="Arial"/>
                <a:ea typeface="Arial"/>
                <a:cs typeface="Arial"/>
                <a:sym typeface="Arial"/>
              </a:rPr>
              <a:t>Financial - We allocated CDRM’s budget at 15% of $3,007,655. So, we cannot go over $450,000 for that specific expense.</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FD966"/>
              </a:buClr>
              <a:buSzPts val="1300"/>
              <a:buFont typeface="Arial"/>
              <a:buAutoNum type="arabicPeriod"/>
            </a:pPr>
            <a:r>
              <a:rPr lang="en-GB" sz="1300">
                <a:solidFill>
                  <a:srgbClr val="F1C232"/>
                </a:solidFill>
                <a:latin typeface="Arial"/>
                <a:ea typeface="Arial"/>
                <a:cs typeface="Arial"/>
                <a:sym typeface="Arial"/>
              </a:rPr>
              <a:t>Scope - Any change request or Milestone reached needs to go through proper channels. Following procedure 9.4 of the SoW stating that all will be reviewed and accepted accordingly following 3 main guidelines.</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FD966"/>
              </a:buClr>
              <a:buSzPts val="1300"/>
              <a:buFont typeface="Arial"/>
              <a:buAutoNum type="arabicPeriod"/>
            </a:pPr>
            <a:r>
              <a:rPr lang="en-GB" sz="1300">
                <a:solidFill>
                  <a:srgbClr val="F1C232"/>
                </a:solidFill>
                <a:latin typeface="Arial"/>
                <a:ea typeface="Arial"/>
                <a:cs typeface="Arial"/>
                <a:sym typeface="Arial"/>
              </a:rPr>
              <a:t>Quality &amp; Resources - Ericsson must create the environments needed in order for test and production to begin in a timely manner. Installation services that Ericsson must provide are Installation planning, Environment verification planning, and On-site installation of the Ericsson licensed software on the hardware platform. </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FD966"/>
              </a:buClr>
              <a:buSzPts val="1300"/>
              <a:buFont typeface="Arial"/>
              <a:buAutoNum type="arabicPeriod"/>
            </a:pPr>
            <a:r>
              <a:rPr lang="en-GB" sz="1300">
                <a:solidFill>
                  <a:srgbClr val="F1C232"/>
                </a:solidFill>
                <a:latin typeface="Arial"/>
                <a:ea typeface="Arial"/>
                <a:cs typeface="Arial"/>
                <a:sym typeface="Arial"/>
              </a:rPr>
              <a:t>Risk - The Data Migration Assessment should be detailed and reviewed by Fujitsu and Ericsson completely as to avoid any potential loss of data between the installation of the new proposed solution.</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FD966"/>
              </a:buClr>
              <a:buSzPts val="1300"/>
              <a:buFont typeface="Arial"/>
              <a:buAutoNum type="arabicPeriod"/>
            </a:pPr>
            <a:r>
              <a:rPr lang="en-GB" sz="1300">
                <a:solidFill>
                  <a:srgbClr val="F1C232"/>
                </a:solidFill>
                <a:latin typeface="Arial"/>
                <a:ea typeface="Arial"/>
                <a:cs typeface="Arial"/>
                <a:sym typeface="Arial"/>
              </a:rPr>
              <a:t>Training/Maintenance - Fujitsu requires in contract that they will have to have 7x24x365 customer service so their training and maintenance of the new system must be followed by criteria in 6.2.1 and 7.6 of SoW, stating... </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FD966"/>
              </a:buClr>
              <a:buSzPts val="1300"/>
              <a:buFont typeface="Arial"/>
              <a:buChar char="●"/>
            </a:pPr>
            <a:r>
              <a:rPr lang="en-GB" sz="1300">
                <a:solidFill>
                  <a:srgbClr val="F1C232"/>
                </a:solidFill>
                <a:latin typeface="Arial"/>
                <a:ea typeface="Arial"/>
                <a:cs typeface="Arial"/>
                <a:sym typeface="Arial"/>
              </a:rPr>
              <a:t>31 days prior the scheduled start of course is free of charge.</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FD966"/>
              </a:buClr>
              <a:buSzPts val="1300"/>
              <a:buFont typeface="Arial"/>
              <a:buChar char="●"/>
            </a:pPr>
            <a:r>
              <a:rPr lang="en-GB" sz="1300">
                <a:solidFill>
                  <a:srgbClr val="F1C232"/>
                </a:solidFill>
                <a:latin typeface="Arial"/>
                <a:ea typeface="Arial"/>
                <a:cs typeface="Arial"/>
                <a:sym typeface="Arial"/>
              </a:rPr>
              <a:t>15-30 days prior the scheduled start of course is 50% off course fee.</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FD966"/>
              </a:buClr>
              <a:buSzPts val="1300"/>
              <a:buFont typeface="Arial"/>
              <a:buChar char="●"/>
            </a:pPr>
            <a:r>
              <a:rPr lang="en-GB" sz="1300">
                <a:solidFill>
                  <a:srgbClr val="F1C232"/>
                </a:solidFill>
                <a:latin typeface="Arial"/>
                <a:ea typeface="Arial"/>
                <a:cs typeface="Arial"/>
                <a:sym typeface="Arial"/>
              </a:rPr>
              <a:t>0-14 days prior the scheduled start of course is 100% off course fee.</a:t>
            </a:r>
            <a:endParaRPr sz="1300">
              <a:solidFill>
                <a:srgbClr val="F1C232"/>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BUC List</a:t>
            </a:r>
            <a:endParaRPr/>
          </a:p>
        </p:txBody>
      </p:sp>
      <p:pic>
        <p:nvPicPr>
          <p:cNvPr id="157" name="Google Shape;157;p28"/>
          <p:cNvPicPr preferRelativeResize="0"/>
          <p:nvPr/>
        </p:nvPicPr>
        <p:blipFill rotWithShape="1">
          <a:blip r:embed="rId3">
            <a:alphaModFix/>
          </a:blip>
          <a:srcRect l="21418" t="34121" r="28583" b="19787"/>
          <a:stretch/>
        </p:blipFill>
        <p:spPr>
          <a:xfrm>
            <a:off x="1257925" y="1017725"/>
            <a:ext cx="7574376" cy="3927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BUC Scenarios</a:t>
            </a:r>
            <a:endParaRPr/>
          </a:p>
        </p:txBody>
      </p:sp>
      <p:sp>
        <p:nvSpPr>
          <p:cNvPr id="163" name="Google Shape;16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u="sng">
                <a:solidFill>
                  <a:srgbClr val="F1C232"/>
                </a:solidFill>
                <a:latin typeface="Arial"/>
                <a:ea typeface="Arial"/>
                <a:cs typeface="Arial"/>
                <a:sym typeface="Arial"/>
              </a:rPr>
              <a:t>Event 1)</a:t>
            </a:r>
            <a:endParaRPr sz="1300" b="1" u="sng">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Event</a:t>
            </a:r>
            <a:r>
              <a:rPr lang="en-GB" sz="1300">
                <a:solidFill>
                  <a:srgbClr val="F1C232"/>
                </a:solidFill>
                <a:latin typeface="Arial"/>
                <a:ea typeface="Arial"/>
                <a:cs typeface="Arial"/>
                <a:sym typeface="Arial"/>
              </a:rPr>
              <a:t>: Service Provider (End User)</a:t>
            </a:r>
            <a:r>
              <a:rPr lang="en-GB" sz="1100">
                <a:solidFill>
                  <a:srgbClr val="000000"/>
                </a:solidFill>
                <a:latin typeface="Arial"/>
                <a:ea typeface="Arial"/>
                <a:cs typeface="Arial"/>
                <a:sym typeface="Arial"/>
              </a:rPr>
              <a:t> </a:t>
            </a:r>
            <a:r>
              <a:rPr lang="en-GB" sz="1300">
                <a:solidFill>
                  <a:srgbClr val="F1C232"/>
                </a:solidFill>
                <a:latin typeface="Arial"/>
                <a:ea typeface="Arial"/>
                <a:cs typeface="Arial"/>
                <a:sym typeface="Arial"/>
              </a:rPr>
              <a:t>wants to see the network topology</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Use Case Name</a:t>
            </a:r>
            <a:r>
              <a:rPr lang="en-GB" sz="1300">
                <a:solidFill>
                  <a:srgbClr val="F1C232"/>
                </a:solidFill>
                <a:latin typeface="Arial"/>
                <a:ea typeface="Arial"/>
                <a:cs typeface="Arial"/>
                <a:sym typeface="Arial"/>
              </a:rPr>
              <a:t>: mapping and providing a topology of the network topology.</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Trigger</a:t>
            </a:r>
            <a:r>
              <a:rPr lang="en-GB" sz="1300">
                <a:solidFill>
                  <a:srgbClr val="F1C232"/>
                </a:solidFill>
                <a:latin typeface="Arial"/>
                <a:ea typeface="Arial"/>
                <a:cs typeface="Arial"/>
                <a:sym typeface="Arial"/>
              </a:rPr>
              <a:t>: Scheduled Network Review, </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Preconditions</a:t>
            </a:r>
            <a:r>
              <a:rPr lang="en-GB" sz="1300">
                <a:solidFill>
                  <a:srgbClr val="F1C232"/>
                </a:solidFill>
                <a:latin typeface="Arial"/>
                <a:ea typeface="Arial"/>
                <a:cs typeface="Arial"/>
                <a:sym typeface="Arial"/>
              </a:rPr>
              <a:t>: Scheduled Review.</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Interested Stakeholders</a:t>
            </a:r>
            <a:r>
              <a:rPr lang="en-GB" sz="1300">
                <a:solidFill>
                  <a:srgbClr val="F1C232"/>
                </a:solidFill>
                <a:latin typeface="Arial"/>
                <a:ea typeface="Arial"/>
                <a:cs typeface="Arial"/>
                <a:sym typeface="Arial"/>
              </a:rPr>
              <a:t>: Network Architect. </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Active Stakeholders</a:t>
            </a:r>
            <a:r>
              <a:rPr lang="en-GB" sz="1300">
                <a:solidFill>
                  <a:srgbClr val="F1C232"/>
                </a:solidFill>
                <a:latin typeface="Arial"/>
                <a:ea typeface="Arial"/>
                <a:cs typeface="Arial"/>
                <a:sym typeface="Arial"/>
              </a:rPr>
              <a:t>: Network Architect.</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0" algn="l" rtl="0">
              <a:spcBef>
                <a:spcPts val="0"/>
              </a:spcBef>
              <a:spcAft>
                <a:spcPts val="0"/>
              </a:spcAft>
              <a:buNone/>
            </a:pPr>
            <a:r>
              <a:rPr lang="en-GB" sz="1300" b="1">
                <a:solidFill>
                  <a:srgbClr val="F1C232"/>
                </a:solidFill>
                <a:latin typeface="Arial"/>
                <a:ea typeface="Arial"/>
                <a:cs typeface="Arial"/>
                <a:sym typeface="Arial"/>
              </a:rPr>
              <a:t>The Scenario:</a:t>
            </a:r>
            <a:endParaRPr sz="1300" b="1">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The Network Architect wants to review the updated network topology</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CRM conducts a mapping of the network topology and provides a visualization of it.</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CRM provide this visualization to the Network Architect</a:t>
            </a:r>
            <a:endParaRPr sz="1300">
              <a:solidFill>
                <a:srgbClr val="F1C232"/>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123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BUC Scenarios</a:t>
            </a:r>
            <a:endParaRPr/>
          </a:p>
        </p:txBody>
      </p:sp>
      <p:sp>
        <p:nvSpPr>
          <p:cNvPr id="169" name="Google Shape;169;p30"/>
          <p:cNvSpPr txBox="1">
            <a:spLocks noGrp="1"/>
          </p:cNvSpPr>
          <p:nvPr>
            <p:ph type="body" idx="1"/>
          </p:nvPr>
        </p:nvSpPr>
        <p:spPr>
          <a:xfrm>
            <a:off x="139775" y="696250"/>
            <a:ext cx="8833500" cy="429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300" b="1">
              <a:solidFill>
                <a:srgbClr val="F1C232"/>
              </a:solidFill>
              <a:latin typeface="Arial"/>
              <a:ea typeface="Arial"/>
              <a:cs typeface="Arial"/>
              <a:sym typeface="Arial"/>
            </a:endParaRPr>
          </a:p>
          <a:p>
            <a:pPr marL="0" marR="0" lvl="0" indent="0" algn="l" rtl="0">
              <a:lnSpc>
                <a:spcPct val="115000"/>
              </a:lnSpc>
              <a:spcBef>
                <a:spcPts val="0"/>
              </a:spcBef>
              <a:spcAft>
                <a:spcPts val="0"/>
              </a:spcAft>
              <a:buNone/>
            </a:pPr>
            <a:r>
              <a:rPr lang="en-GB" sz="1300" b="1">
                <a:solidFill>
                  <a:srgbClr val="F1C232"/>
                </a:solidFill>
                <a:latin typeface="Arial"/>
                <a:ea typeface="Arial"/>
                <a:cs typeface="Arial"/>
                <a:sym typeface="Arial"/>
              </a:rPr>
              <a:t>Event 2)</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Event: Service Provider (End User) wants to save their circuit design</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Use Case Name: Storing Design</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Trigger: Customer clicks save design button</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Preconditions: Design must be created</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Interested Stakeholders: CRM customer</a:t>
            </a:r>
            <a:endParaRPr sz="1300" b="1">
              <a:solidFill>
                <a:srgbClr val="F1C232"/>
              </a:solidFill>
              <a:latin typeface="Arial"/>
              <a:ea typeface="Arial"/>
              <a:cs typeface="Arial"/>
              <a:sym typeface="Arial"/>
            </a:endParaRPr>
          </a:p>
          <a:p>
            <a:pPr marL="457200" marR="0" lvl="0" indent="-311150" algn="l" rtl="0">
              <a:lnSpc>
                <a:spcPct val="115000"/>
              </a:lnSpc>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Active Stakeholders: CRM customer</a:t>
            </a:r>
            <a:endParaRPr sz="1300" b="1">
              <a:solidFill>
                <a:srgbClr val="F1C232"/>
              </a:solidFill>
              <a:latin typeface="Arial"/>
              <a:ea typeface="Arial"/>
              <a:cs typeface="Arial"/>
              <a:sym typeface="Arial"/>
            </a:endParaRPr>
          </a:p>
          <a:p>
            <a:pPr marL="0" marR="0" lvl="0" indent="0" algn="l" rtl="0">
              <a:lnSpc>
                <a:spcPct val="115000"/>
              </a:lnSpc>
              <a:spcBef>
                <a:spcPts val="0"/>
              </a:spcBef>
              <a:spcAft>
                <a:spcPts val="0"/>
              </a:spcAft>
              <a:buNone/>
            </a:pPr>
            <a:endParaRPr sz="1300" b="1">
              <a:solidFill>
                <a:srgbClr val="F1C232"/>
              </a:solidFill>
              <a:latin typeface="Arial"/>
              <a:ea typeface="Arial"/>
              <a:cs typeface="Arial"/>
              <a:sym typeface="Arial"/>
            </a:endParaRPr>
          </a:p>
          <a:p>
            <a:pPr marL="0" marR="0" lvl="0" indent="457200" algn="l" rtl="0">
              <a:lnSpc>
                <a:spcPct val="115000"/>
              </a:lnSpc>
              <a:spcBef>
                <a:spcPts val="0"/>
              </a:spcBef>
              <a:spcAft>
                <a:spcPts val="0"/>
              </a:spcAft>
              <a:buNone/>
            </a:pPr>
            <a:endParaRPr sz="1300" b="1">
              <a:solidFill>
                <a:srgbClr val="F1C232"/>
              </a:solidFill>
              <a:latin typeface="Arial"/>
              <a:ea typeface="Arial"/>
              <a:cs typeface="Arial"/>
              <a:sym typeface="Arial"/>
            </a:endParaRPr>
          </a:p>
          <a:p>
            <a:pPr marL="0" marR="0" lvl="0" indent="457200" algn="l" rtl="0">
              <a:lnSpc>
                <a:spcPct val="115000"/>
              </a:lnSpc>
              <a:spcBef>
                <a:spcPts val="0"/>
              </a:spcBef>
              <a:spcAft>
                <a:spcPts val="0"/>
              </a:spcAft>
              <a:buNone/>
            </a:pPr>
            <a:r>
              <a:rPr lang="en-GB" sz="1300" b="1">
                <a:solidFill>
                  <a:srgbClr val="F1C232"/>
                </a:solidFill>
                <a:latin typeface="Arial"/>
                <a:ea typeface="Arial"/>
                <a:cs typeface="Arial"/>
                <a:sym typeface="Arial"/>
              </a:rPr>
              <a:t>The Scenario:</a:t>
            </a:r>
            <a:endParaRPr sz="1300" b="1">
              <a:solidFill>
                <a:srgbClr val="F1C232"/>
              </a:solidFill>
              <a:latin typeface="Arial"/>
              <a:ea typeface="Arial"/>
              <a:cs typeface="Arial"/>
              <a:sym typeface="Arial"/>
            </a:endParaRPr>
          </a:p>
          <a:p>
            <a:pPr marL="914400" marR="0" lvl="1" indent="-311150" algn="l" rtl="0">
              <a:lnSpc>
                <a:spcPct val="115000"/>
              </a:lnSpc>
              <a:spcBef>
                <a:spcPts val="0"/>
              </a:spcBef>
              <a:spcAft>
                <a:spcPts val="0"/>
              </a:spcAft>
              <a:buClr>
                <a:srgbClr val="F1C232"/>
              </a:buClr>
              <a:buSzPts val="1300"/>
              <a:buFont typeface="Arial"/>
              <a:buAutoNum type="alphaUcPeriod"/>
            </a:pPr>
            <a:r>
              <a:rPr lang="en-GB" sz="1300" b="1">
                <a:solidFill>
                  <a:srgbClr val="F1C232"/>
                </a:solidFill>
                <a:latin typeface="Arial"/>
                <a:ea typeface="Arial"/>
                <a:cs typeface="Arial"/>
                <a:sym typeface="Arial"/>
              </a:rPr>
              <a:t>The customer finishes creating their design</a:t>
            </a:r>
            <a:endParaRPr sz="1300" b="1">
              <a:solidFill>
                <a:srgbClr val="F1C232"/>
              </a:solidFill>
              <a:latin typeface="Arial"/>
              <a:ea typeface="Arial"/>
              <a:cs typeface="Arial"/>
              <a:sym typeface="Arial"/>
            </a:endParaRPr>
          </a:p>
          <a:p>
            <a:pPr marL="914400" marR="0" lvl="1" indent="-311150" algn="l" rtl="0">
              <a:lnSpc>
                <a:spcPct val="115000"/>
              </a:lnSpc>
              <a:spcBef>
                <a:spcPts val="0"/>
              </a:spcBef>
              <a:spcAft>
                <a:spcPts val="0"/>
              </a:spcAft>
              <a:buClr>
                <a:srgbClr val="F1C232"/>
              </a:buClr>
              <a:buSzPts val="1300"/>
              <a:buFont typeface="Arial"/>
              <a:buAutoNum type="alphaUcPeriod"/>
            </a:pPr>
            <a:r>
              <a:rPr lang="en-GB" sz="1300" b="1">
                <a:solidFill>
                  <a:srgbClr val="F1C232"/>
                </a:solidFill>
                <a:latin typeface="Arial"/>
                <a:ea typeface="Arial"/>
                <a:cs typeface="Arial"/>
                <a:sym typeface="Arial"/>
              </a:rPr>
              <a:t>The customer clicks on the save button.</a:t>
            </a:r>
            <a:endParaRPr sz="1300" b="1">
              <a:solidFill>
                <a:srgbClr val="F1C232"/>
              </a:solidFill>
              <a:latin typeface="Arial"/>
              <a:ea typeface="Arial"/>
              <a:cs typeface="Arial"/>
              <a:sym typeface="Arial"/>
            </a:endParaRPr>
          </a:p>
          <a:p>
            <a:pPr marL="914400" marR="0" lvl="1" indent="-311150" algn="l" rtl="0">
              <a:lnSpc>
                <a:spcPct val="115000"/>
              </a:lnSpc>
              <a:spcBef>
                <a:spcPts val="0"/>
              </a:spcBef>
              <a:spcAft>
                <a:spcPts val="0"/>
              </a:spcAft>
              <a:buClr>
                <a:srgbClr val="F1C232"/>
              </a:buClr>
              <a:buSzPts val="1300"/>
              <a:buFont typeface="Arial"/>
              <a:buAutoNum type="alphaUcPeriod"/>
            </a:pPr>
            <a:r>
              <a:rPr lang="en-GB" sz="1300" b="1">
                <a:solidFill>
                  <a:srgbClr val="F1C232"/>
                </a:solidFill>
                <a:latin typeface="Arial"/>
                <a:ea typeface="Arial"/>
                <a:cs typeface="Arial"/>
                <a:sym typeface="Arial"/>
              </a:rPr>
              <a:t>The CRM calls the CIMS (Customer Information Management System) to retrieve the user profile.</a:t>
            </a:r>
            <a:endParaRPr sz="1300" b="1">
              <a:solidFill>
                <a:srgbClr val="F1C232"/>
              </a:solidFill>
              <a:latin typeface="Arial"/>
              <a:ea typeface="Arial"/>
              <a:cs typeface="Arial"/>
              <a:sym typeface="Arial"/>
            </a:endParaRPr>
          </a:p>
          <a:p>
            <a:pPr marL="914400" marR="0" lvl="1" indent="-311150" algn="l" rtl="0">
              <a:lnSpc>
                <a:spcPct val="115000"/>
              </a:lnSpc>
              <a:spcBef>
                <a:spcPts val="0"/>
              </a:spcBef>
              <a:spcAft>
                <a:spcPts val="0"/>
              </a:spcAft>
              <a:buClr>
                <a:srgbClr val="F1C232"/>
              </a:buClr>
              <a:buSzPts val="1300"/>
              <a:buFont typeface="Arial"/>
              <a:buAutoNum type="alphaUcPeriod"/>
            </a:pPr>
            <a:r>
              <a:rPr lang="en-GB" sz="1300" b="1">
                <a:solidFill>
                  <a:srgbClr val="F1C232"/>
                </a:solidFill>
                <a:latin typeface="Arial"/>
                <a:ea typeface="Arial"/>
                <a:cs typeface="Arial"/>
                <a:sym typeface="Arial"/>
              </a:rPr>
              <a:t>The design is stored into the customer profile in the CIMS.</a:t>
            </a:r>
            <a:endParaRPr sz="1300" b="1">
              <a:solidFill>
                <a:srgbClr val="F1C232"/>
              </a:solidFill>
              <a:latin typeface="Arial"/>
              <a:ea typeface="Arial"/>
              <a:cs typeface="Arial"/>
              <a:sym typeface="Arial"/>
            </a:endParaRPr>
          </a:p>
          <a:p>
            <a:pPr marL="914400" marR="0" lvl="1" indent="-311150" algn="l" rtl="0">
              <a:lnSpc>
                <a:spcPct val="115000"/>
              </a:lnSpc>
              <a:spcBef>
                <a:spcPts val="0"/>
              </a:spcBef>
              <a:spcAft>
                <a:spcPts val="0"/>
              </a:spcAft>
              <a:buClr>
                <a:srgbClr val="F1C232"/>
              </a:buClr>
              <a:buSzPts val="1300"/>
              <a:buFont typeface="Arial"/>
              <a:buAutoNum type="alphaUcPeriod"/>
            </a:pPr>
            <a:r>
              <a:rPr lang="en-GB" sz="1300" b="1">
                <a:solidFill>
                  <a:srgbClr val="F1C232"/>
                </a:solidFill>
                <a:latin typeface="Arial"/>
                <a:ea typeface="Arial"/>
                <a:cs typeface="Arial"/>
                <a:sym typeface="Arial"/>
              </a:rPr>
              <a:t>The user is presented with a system message stating that their design has been saved.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311700" y="178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BUC Scenarios</a:t>
            </a:r>
            <a:endParaRPr/>
          </a:p>
        </p:txBody>
      </p:sp>
      <p:sp>
        <p:nvSpPr>
          <p:cNvPr id="175" name="Google Shape;175;p31"/>
          <p:cNvSpPr txBox="1">
            <a:spLocks noGrp="1"/>
          </p:cNvSpPr>
          <p:nvPr>
            <p:ph type="body" idx="1"/>
          </p:nvPr>
        </p:nvSpPr>
        <p:spPr>
          <a:xfrm>
            <a:off x="311700" y="872175"/>
            <a:ext cx="8520600" cy="37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u="sng">
                <a:solidFill>
                  <a:srgbClr val="F1C232"/>
                </a:solidFill>
                <a:latin typeface="Arial"/>
                <a:ea typeface="Arial"/>
                <a:cs typeface="Arial"/>
                <a:sym typeface="Arial"/>
              </a:rPr>
              <a:t>Event 3)</a:t>
            </a:r>
            <a:endParaRPr sz="1300" b="1" u="sng">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Event</a:t>
            </a:r>
            <a:r>
              <a:rPr lang="en-GB" sz="1300">
                <a:solidFill>
                  <a:srgbClr val="F1C232"/>
                </a:solidFill>
                <a:latin typeface="Arial"/>
                <a:ea typeface="Arial"/>
                <a:cs typeface="Arial"/>
                <a:sym typeface="Arial"/>
              </a:rPr>
              <a:t>: CRM Customer user calls technical support</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Business Use Case Name</a:t>
            </a:r>
            <a:r>
              <a:rPr lang="en-GB" sz="1300">
                <a:solidFill>
                  <a:srgbClr val="F1C232"/>
                </a:solidFill>
                <a:latin typeface="Arial"/>
                <a:ea typeface="Arial"/>
                <a:cs typeface="Arial"/>
                <a:sym typeface="Arial"/>
              </a:rPr>
              <a:t>: technical support fix the issue</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Trigger</a:t>
            </a:r>
            <a:r>
              <a:rPr lang="en-GB" sz="1300">
                <a:solidFill>
                  <a:srgbClr val="F1C232"/>
                </a:solidFill>
                <a:latin typeface="Arial"/>
                <a:ea typeface="Arial"/>
                <a:cs typeface="Arial"/>
                <a:sym typeface="Arial"/>
              </a:rPr>
              <a:t>: Customer experience an issue with the CRM system</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Preconditions</a:t>
            </a:r>
            <a:r>
              <a:rPr lang="en-GB" sz="1300">
                <a:solidFill>
                  <a:srgbClr val="F1C232"/>
                </a:solidFill>
                <a:latin typeface="Arial"/>
                <a:ea typeface="Arial"/>
                <a:cs typeface="Arial"/>
                <a:sym typeface="Arial"/>
              </a:rPr>
              <a:t>: N/A</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Interested Stakeholders</a:t>
            </a:r>
            <a:r>
              <a:rPr lang="en-GB" sz="1300">
                <a:solidFill>
                  <a:srgbClr val="F1C232"/>
                </a:solidFill>
                <a:latin typeface="Arial"/>
                <a:ea typeface="Arial"/>
                <a:cs typeface="Arial"/>
                <a:sym typeface="Arial"/>
              </a:rPr>
              <a:t>: the Customer. </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b="1">
                <a:solidFill>
                  <a:srgbClr val="F1C232"/>
                </a:solidFill>
                <a:latin typeface="Arial"/>
                <a:ea typeface="Arial"/>
                <a:cs typeface="Arial"/>
                <a:sym typeface="Arial"/>
              </a:rPr>
              <a:t>Active Stakeholders</a:t>
            </a:r>
            <a:r>
              <a:rPr lang="en-GB" sz="1300">
                <a:solidFill>
                  <a:srgbClr val="F1C232"/>
                </a:solidFill>
                <a:latin typeface="Arial"/>
                <a:ea typeface="Arial"/>
                <a:cs typeface="Arial"/>
                <a:sym typeface="Arial"/>
              </a:rPr>
              <a:t>: the Customer, the Technical support operator. </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457200" lvl="0" indent="0" algn="l" rtl="0">
              <a:spcBef>
                <a:spcPts val="0"/>
              </a:spcBef>
              <a:spcAft>
                <a:spcPts val="0"/>
              </a:spcAft>
              <a:buNone/>
            </a:pPr>
            <a:endParaRPr sz="1300" b="1">
              <a:solidFill>
                <a:srgbClr val="F1C232"/>
              </a:solidFill>
              <a:latin typeface="Arial"/>
              <a:ea typeface="Arial"/>
              <a:cs typeface="Arial"/>
              <a:sym typeface="Arial"/>
            </a:endParaRPr>
          </a:p>
          <a:p>
            <a:pPr marL="457200" lvl="0" indent="0" algn="l" rtl="0">
              <a:spcBef>
                <a:spcPts val="0"/>
              </a:spcBef>
              <a:spcAft>
                <a:spcPts val="0"/>
              </a:spcAft>
              <a:buNone/>
            </a:pPr>
            <a:r>
              <a:rPr lang="en-GB" sz="1300" b="1">
                <a:solidFill>
                  <a:srgbClr val="F1C232"/>
                </a:solidFill>
                <a:latin typeface="Arial"/>
                <a:ea typeface="Arial"/>
                <a:cs typeface="Arial"/>
                <a:sym typeface="Arial"/>
              </a:rPr>
              <a:t>The Scenario:</a:t>
            </a:r>
            <a:endParaRPr sz="1300" b="1">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While the Customer is using the CRM system, he encounters an issue with the system</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Customer calls technical support and reports the issue.</a:t>
            </a:r>
            <a:endParaRPr sz="1300">
              <a:solidFill>
                <a:srgbClr val="F1C232"/>
              </a:solidFill>
              <a:latin typeface="Arial"/>
              <a:ea typeface="Arial"/>
              <a:cs typeface="Arial"/>
              <a:sym typeface="Arial"/>
            </a:endParaRPr>
          </a:p>
          <a:p>
            <a:pPr marL="914400" lvl="0" indent="-311150" algn="l" rtl="0">
              <a:spcBef>
                <a:spcPts val="0"/>
              </a:spcBef>
              <a:spcAft>
                <a:spcPts val="0"/>
              </a:spcAft>
              <a:buClr>
                <a:srgbClr val="F1C232"/>
              </a:buClr>
              <a:buSzPts val="1300"/>
              <a:buFont typeface="Arial"/>
              <a:buAutoNum type="alphaUcPeriod"/>
            </a:pPr>
            <a:r>
              <a:rPr lang="en-GB" sz="1300">
                <a:solidFill>
                  <a:srgbClr val="F1C232"/>
                </a:solidFill>
                <a:latin typeface="Arial"/>
                <a:ea typeface="Arial"/>
                <a:cs typeface="Arial"/>
                <a:sym typeface="Arial"/>
              </a:rPr>
              <a:t>Technical support fixes the issue either through telling the customer what to do to fix it himself, or through accessing the computer through remote access.</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600"/>
              </a:spcAft>
              <a:buNone/>
            </a:pPr>
            <a:endParaRPr sz="1300" b="1" u="sng">
              <a:solidFill>
                <a:srgbClr val="F1C23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1004200" y="442125"/>
            <a:ext cx="2077850" cy="2074375"/>
          </a:xfrm>
          <a:prstGeom prst="rect">
            <a:avLst/>
          </a:prstGeom>
          <a:noFill/>
          <a:ln>
            <a:noFill/>
          </a:ln>
        </p:spPr>
      </p:pic>
      <p:sp>
        <p:nvSpPr>
          <p:cNvPr id="66" name="Google Shape;66;p14"/>
          <p:cNvSpPr txBox="1"/>
          <p:nvPr/>
        </p:nvSpPr>
        <p:spPr>
          <a:xfrm>
            <a:off x="264175" y="2594850"/>
            <a:ext cx="3258300" cy="24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A89DCA"/>
                </a:solidFill>
              </a:rPr>
              <a:t>Name</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Ismael Al-Sabea</a:t>
            </a:r>
            <a:endParaRPr sz="1200">
              <a:solidFill>
                <a:srgbClr val="FFFFFF"/>
              </a:solidFill>
            </a:endParaRPr>
          </a:p>
          <a:p>
            <a:pPr marL="0" lvl="0" indent="0" algn="l" rtl="0">
              <a:lnSpc>
                <a:spcPct val="115000"/>
              </a:lnSpc>
              <a:spcBef>
                <a:spcPts val="0"/>
              </a:spcBef>
              <a:spcAft>
                <a:spcPts val="0"/>
              </a:spcAft>
              <a:buNone/>
            </a:pPr>
            <a:r>
              <a:rPr lang="en-GB" sz="1200" b="1">
                <a:solidFill>
                  <a:srgbClr val="A89DCA"/>
                </a:solidFill>
              </a:rPr>
              <a:t>Major</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Software Engineering</a:t>
            </a:r>
            <a:endParaRPr sz="1200">
              <a:solidFill>
                <a:srgbClr val="FFFFFF"/>
              </a:solidFill>
            </a:endParaRPr>
          </a:p>
          <a:p>
            <a:pPr marL="0" lvl="0" indent="0" algn="l" rtl="0">
              <a:lnSpc>
                <a:spcPct val="115000"/>
              </a:lnSpc>
              <a:spcBef>
                <a:spcPts val="0"/>
              </a:spcBef>
              <a:spcAft>
                <a:spcPts val="0"/>
              </a:spcAft>
              <a:buNone/>
            </a:pPr>
            <a:r>
              <a:rPr lang="en-GB" sz="1200" b="1">
                <a:solidFill>
                  <a:srgbClr val="A89DCA"/>
                </a:solidFill>
              </a:rPr>
              <a:t>Classification</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Senior</a:t>
            </a:r>
            <a:endParaRPr sz="1200">
              <a:solidFill>
                <a:srgbClr val="FFFFFF"/>
              </a:solidFill>
            </a:endParaRPr>
          </a:p>
          <a:p>
            <a:pPr marL="0" lvl="0" indent="0" algn="l" rtl="0">
              <a:lnSpc>
                <a:spcPct val="115000"/>
              </a:lnSpc>
              <a:spcBef>
                <a:spcPts val="0"/>
              </a:spcBef>
              <a:spcAft>
                <a:spcPts val="0"/>
              </a:spcAft>
              <a:buNone/>
            </a:pPr>
            <a:r>
              <a:rPr lang="en-GB" sz="1200" b="1">
                <a:solidFill>
                  <a:srgbClr val="A89DCA"/>
                </a:solidFill>
              </a:rPr>
              <a:t>Key technical skills</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Java, C++, C#, SQL, Python, R, HTML, CSS</a:t>
            </a:r>
            <a:endParaRPr sz="1200">
              <a:solidFill>
                <a:srgbClr val="FFFFFF"/>
              </a:solidFill>
            </a:endParaRPr>
          </a:p>
          <a:p>
            <a:pPr marL="0" lvl="0" indent="0" algn="l" rtl="0">
              <a:lnSpc>
                <a:spcPct val="115000"/>
              </a:lnSpc>
              <a:spcBef>
                <a:spcPts val="0"/>
              </a:spcBef>
              <a:spcAft>
                <a:spcPts val="0"/>
              </a:spcAft>
              <a:buNone/>
            </a:pPr>
            <a:r>
              <a:rPr lang="en-GB" sz="1200" b="1">
                <a:solidFill>
                  <a:srgbClr val="A89DCA"/>
                </a:solidFill>
              </a:rPr>
              <a:t>Jobs after graduation</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Developer, Data Scientist, Architect</a:t>
            </a:r>
            <a:endParaRPr sz="1200">
              <a:solidFill>
                <a:srgbClr val="FFFFFF"/>
              </a:solidFill>
            </a:endParaRPr>
          </a:p>
          <a:p>
            <a:pPr marL="0" lvl="0" indent="0" algn="l" rtl="0">
              <a:spcBef>
                <a:spcPts val="0"/>
              </a:spcBef>
              <a:spcAft>
                <a:spcPts val="0"/>
              </a:spcAft>
              <a:buNone/>
            </a:pPr>
            <a:endParaRPr/>
          </a:p>
        </p:txBody>
      </p:sp>
      <p:sp>
        <p:nvSpPr>
          <p:cNvPr id="67" name="Google Shape;67;p14"/>
          <p:cNvSpPr txBox="1"/>
          <p:nvPr/>
        </p:nvSpPr>
        <p:spPr>
          <a:xfrm>
            <a:off x="4585800" y="286900"/>
            <a:ext cx="4262100" cy="45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lnSpc>
                <a:spcPct val="115000"/>
              </a:lnSpc>
              <a:spcBef>
                <a:spcPts val="0"/>
              </a:spcBef>
              <a:spcAft>
                <a:spcPts val="0"/>
              </a:spcAft>
              <a:buNone/>
            </a:pPr>
            <a:endParaRPr sz="1200" b="1">
              <a:solidFill>
                <a:srgbClr val="A89DCA"/>
              </a:solidFill>
            </a:endParaRPr>
          </a:p>
          <a:p>
            <a:pPr marL="0" lvl="0" indent="0" algn="l" rtl="0">
              <a:lnSpc>
                <a:spcPct val="115000"/>
              </a:lnSpc>
              <a:spcBef>
                <a:spcPts val="0"/>
              </a:spcBef>
              <a:spcAft>
                <a:spcPts val="0"/>
              </a:spcAft>
              <a:buNone/>
            </a:pPr>
            <a:r>
              <a:rPr lang="en-GB" sz="1200" b="1">
                <a:solidFill>
                  <a:srgbClr val="A89DCA"/>
                </a:solidFill>
              </a:rPr>
              <a:t>Name</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Po-Yu Liu		</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Major</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Software Engineering</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Classification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Junior</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Key technical skills</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Java, C++, C#, SQL, Python</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Jobs after graduation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Software Developer</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pic>
        <p:nvPicPr>
          <p:cNvPr id="68" name="Google Shape;68;p14"/>
          <p:cNvPicPr preferRelativeResize="0"/>
          <p:nvPr/>
        </p:nvPicPr>
        <p:blipFill rotWithShape="1">
          <a:blip r:embed="rId4">
            <a:alphaModFix/>
          </a:blip>
          <a:srcRect l="4978" t="6077" r="6124" b="27206"/>
          <a:stretch/>
        </p:blipFill>
        <p:spPr>
          <a:xfrm>
            <a:off x="5691125" y="601172"/>
            <a:ext cx="1771076" cy="19936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PUC List</a:t>
            </a:r>
            <a:endParaRPr/>
          </a:p>
        </p:txBody>
      </p:sp>
      <p:pic>
        <p:nvPicPr>
          <p:cNvPr id="181" name="Google Shape;181;p32"/>
          <p:cNvPicPr preferRelativeResize="0"/>
          <p:nvPr/>
        </p:nvPicPr>
        <p:blipFill>
          <a:blip r:embed="rId3">
            <a:alphaModFix/>
          </a:blip>
          <a:stretch>
            <a:fillRect/>
          </a:stretch>
        </p:blipFill>
        <p:spPr>
          <a:xfrm>
            <a:off x="2497218" y="511700"/>
            <a:ext cx="4488481" cy="4452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00" y="151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PUC Scenarios</a:t>
            </a:r>
            <a:endParaRPr/>
          </a:p>
        </p:txBody>
      </p:sp>
      <p:sp>
        <p:nvSpPr>
          <p:cNvPr id="187" name="Google Shape;187;p33"/>
          <p:cNvSpPr txBox="1">
            <a:spLocks noGrp="1"/>
          </p:cNvSpPr>
          <p:nvPr>
            <p:ph type="body" idx="1"/>
          </p:nvPr>
        </p:nvSpPr>
        <p:spPr>
          <a:xfrm>
            <a:off x="311700" y="863550"/>
            <a:ext cx="8520600" cy="39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F1C232"/>
                </a:solidFill>
                <a:latin typeface="Arial"/>
                <a:ea typeface="Arial"/>
                <a:cs typeface="Arial"/>
                <a:sym typeface="Arial"/>
              </a:rPr>
              <a:t>BUC #1) Service Provider (end user) wants to see their network topology</a:t>
            </a:r>
            <a:endParaRPr sz="1300" b="1">
              <a:solidFill>
                <a:srgbClr val="F1C232"/>
              </a:solidFill>
              <a:latin typeface="Arial"/>
              <a:ea typeface="Arial"/>
              <a:cs typeface="Arial"/>
              <a:sym typeface="Arial"/>
            </a:endParaRPr>
          </a:p>
          <a:p>
            <a:pPr marL="0" lvl="0" indent="0" algn="l" rtl="0">
              <a:spcBef>
                <a:spcPts val="0"/>
              </a:spcBef>
              <a:spcAft>
                <a:spcPts val="0"/>
              </a:spcAft>
              <a:buNone/>
            </a:pP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1. Product Use Case Name: </a:t>
            </a:r>
            <a:r>
              <a:rPr lang="en-GB" sz="1300">
                <a:solidFill>
                  <a:srgbClr val="F1C232"/>
                </a:solidFill>
                <a:latin typeface="Arial"/>
                <a:ea typeface="Arial"/>
                <a:cs typeface="Arial"/>
                <a:sym typeface="Arial"/>
              </a:rPr>
              <a:t>CRM requests user network topology</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Trigger: </a:t>
            </a:r>
            <a:r>
              <a:rPr lang="en-GB" sz="1300">
                <a:solidFill>
                  <a:srgbClr val="F1C232"/>
                </a:solidFill>
                <a:latin typeface="Arial"/>
                <a:ea typeface="Arial"/>
                <a:cs typeface="Arial"/>
                <a:sym typeface="Arial"/>
              </a:rPr>
              <a:t>user requests their network topology</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Preconditions: </a:t>
            </a:r>
            <a:r>
              <a:rPr lang="en-GB" sz="1300">
                <a:solidFill>
                  <a:srgbClr val="F1C232"/>
                </a:solidFill>
                <a:latin typeface="Arial"/>
                <a:ea typeface="Arial"/>
                <a:cs typeface="Arial"/>
                <a:sym typeface="Arial"/>
              </a:rPr>
              <a:t>network topology is already stored</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Interested Stakeholders:</a:t>
            </a:r>
            <a:r>
              <a:rPr lang="en-GB" sz="1300">
                <a:solidFill>
                  <a:srgbClr val="F1C232"/>
                </a:solidFill>
                <a:latin typeface="Arial"/>
                <a:ea typeface="Arial"/>
                <a:cs typeface="Arial"/>
                <a:sym typeface="Arial"/>
              </a:rPr>
              <a:t> CRM user</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Active Stakeholders: </a:t>
            </a:r>
            <a:r>
              <a:rPr lang="en-GB" sz="1300">
                <a:solidFill>
                  <a:srgbClr val="F1C232"/>
                </a:solidFill>
                <a:latin typeface="Arial"/>
                <a:ea typeface="Arial"/>
                <a:cs typeface="Arial"/>
                <a:sym typeface="Arial"/>
              </a:rPr>
              <a:t>CRM user</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Actor: </a:t>
            </a:r>
            <a:r>
              <a:rPr lang="en-GB" sz="1300">
                <a:solidFill>
                  <a:srgbClr val="F1C232"/>
                </a:solidFill>
                <a:latin typeface="Arial"/>
                <a:ea typeface="Arial"/>
                <a:cs typeface="Arial"/>
                <a:sym typeface="Arial"/>
              </a:rPr>
              <a:t>CRM user</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connects to the CIMS.</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retrieves the user profile</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requests for the design topology</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Conclusion: </a:t>
            </a:r>
            <a:r>
              <a:rPr lang="en-GB" sz="1300">
                <a:solidFill>
                  <a:srgbClr val="F1C232"/>
                </a:solidFill>
                <a:latin typeface="Arial"/>
                <a:ea typeface="Arial"/>
                <a:cs typeface="Arial"/>
                <a:sym typeface="Arial"/>
              </a:rPr>
              <a:t>The product ends up requesting the network topology stored from the user profile in the CIMS.</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2. Product Use Case Name: </a:t>
            </a:r>
            <a:r>
              <a:rPr lang="en-GB" sz="1300">
                <a:solidFill>
                  <a:srgbClr val="F1C232"/>
                </a:solidFill>
                <a:latin typeface="Arial"/>
                <a:ea typeface="Arial"/>
                <a:cs typeface="Arial"/>
                <a:sym typeface="Arial"/>
              </a:rPr>
              <a:t>Network topology view created by the CRM</a:t>
            </a:r>
            <a:r>
              <a:rPr lang="en-GB" sz="1300" b="1">
                <a:solidFill>
                  <a:srgbClr val="F1C232"/>
                </a:solidFill>
                <a:latin typeface="Arial"/>
                <a:ea typeface="Arial"/>
                <a:cs typeface="Arial"/>
                <a:sym typeface="Arial"/>
              </a:rPr>
              <a:t> </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3. Product Use Case Name: </a:t>
            </a:r>
            <a:r>
              <a:rPr lang="en-GB" sz="1300">
                <a:solidFill>
                  <a:srgbClr val="F1C232"/>
                </a:solidFill>
                <a:latin typeface="Arial"/>
                <a:ea typeface="Arial"/>
                <a:cs typeface="Arial"/>
                <a:sym typeface="Arial"/>
              </a:rPr>
              <a:t>CRM displays network topology to user</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PUC Scenarios Cont.</a:t>
            </a:r>
            <a:endParaRPr/>
          </a:p>
        </p:txBody>
      </p:sp>
      <p:sp>
        <p:nvSpPr>
          <p:cNvPr id="193" name="Google Shape;193;p34"/>
          <p:cNvSpPr txBox="1">
            <a:spLocks noGrp="1"/>
          </p:cNvSpPr>
          <p:nvPr>
            <p:ph type="body" idx="1"/>
          </p:nvPr>
        </p:nvSpPr>
        <p:spPr>
          <a:xfrm>
            <a:off x="311700" y="1166450"/>
            <a:ext cx="8520600" cy="3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F1C232"/>
                </a:solidFill>
                <a:latin typeface="Arial"/>
                <a:ea typeface="Arial"/>
                <a:cs typeface="Arial"/>
                <a:sym typeface="Arial"/>
              </a:rPr>
              <a:t>BUC #2) Service Provider (End User) wants to save their circuit design</a:t>
            </a:r>
            <a:endParaRPr sz="1300" b="1">
              <a:solidFill>
                <a:srgbClr val="F1C232"/>
              </a:solidFill>
              <a:latin typeface="Arial"/>
              <a:ea typeface="Arial"/>
              <a:cs typeface="Arial"/>
              <a:sym typeface="Arial"/>
            </a:endParaRPr>
          </a:p>
          <a:p>
            <a:pPr marL="0" lvl="0" indent="0" algn="l" rtl="0">
              <a:spcBef>
                <a:spcPts val="0"/>
              </a:spcBef>
              <a:spcAft>
                <a:spcPts val="0"/>
              </a:spcAft>
              <a:buNone/>
            </a:pP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4. Product Use Case Name: User creates a Circuit Design using CRM tools</a:t>
            </a: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Trigger:</a:t>
            </a:r>
            <a:r>
              <a:rPr lang="en-GB" sz="1300">
                <a:solidFill>
                  <a:srgbClr val="F1C232"/>
                </a:solidFill>
                <a:latin typeface="Arial"/>
                <a:ea typeface="Arial"/>
                <a:cs typeface="Arial"/>
                <a:sym typeface="Arial"/>
              </a:rPr>
              <a:t> User wants to add a new circuit design to his profile</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Preconditions:</a:t>
            </a:r>
            <a:r>
              <a:rPr lang="en-GB" sz="1300">
                <a:solidFill>
                  <a:srgbClr val="F1C232"/>
                </a:solidFill>
                <a:latin typeface="Arial"/>
                <a:ea typeface="Arial"/>
                <a:cs typeface="Arial"/>
                <a:sym typeface="Arial"/>
              </a:rPr>
              <a:t> CRM user must have a login and profile</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Interested Stakeholders:</a:t>
            </a:r>
            <a:r>
              <a:rPr lang="en-GB" sz="1300">
                <a:solidFill>
                  <a:srgbClr val="F1C232"/>
                </a:solidFill>
                <a:latin typeface="Arial"/>
                <a:ea typeface="Arial"/>
                <a:cs typeface="Arial"/>
                <a:sym typeface="Arial"/>
              </a:rPr>
              <a:t> CRM user, CRM admin </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Actor: </a:t>
            </a:r>
            <a:r>
              <a:rPr lang="en-GB" sz="1300">
                <a:solidFill>
                  <a:srgbClr val="F1C232"/>
                </a:solidFill>
                <a:latin typeface="Arial"/>
                <a:ea typeface="Arial"/>
                <a:cs typeface="Arial"/>
                <a:sym typeface="Arial"/>
              </a:rPr>
              <a:t>CRM user</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CRM user logs in </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CRM user request to design a circuit.</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CRM system opens a page where there are tools to design and create a circuit and the ability to import an already existing circuit design.</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a:solidFill>
                  <a:srgbClr val="F1C232"/>
                </a:solidFill>
                <a:latin typeface="Arial"/>
                <a:ea typeface="Arial"/>
                <a:cs typeface="Arial"/>
                <a:sym typeface="Arial"/>
              </a:rPr>
              <a:t>Outcome: CRM User finishes his design</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5. Product Use Case Name: CRM saves circuit data.</a:t>
            </a: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6. Product Use Case Name: CRM requests user profile from CIMS to save the design </a:t>
            </a:r>
            <a:endParaRPr sz="1300" b="1">
              <a:solidFill>
                <a:srgbClr val="F1C232"/>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24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PUC Scenarios Cont.</a:t>
            </a:r>
            <a:endParaRPr/>
          </a:p>
        </p:txBody>
      </p:sp>
      <p:sp>
        <p:nvSpPr>
          <p:cNvPr id="199" name="Google Shape;199;p35"/>
          <p:cNvSpPr txBox="1">
            <a:spLocks noGrp="1"/>
          </p:cNvSpPr>
          <p:nvPr>
            <p:ph type="body" idx="1"/>
          </p:nvPr>
        </p:nvSpPr>
        <p:spPr>
          <a:xfrm>
            <a:off x="311700" y="863550"/>
            <a:ext cx="8520600" cy="4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F1C232"/>
                </a:solidFill>
                <a:latin typeface="Arial"/>
                <a:ea typeface="Arial"/>
                <a:cs typeface="Arial"/>
                <a:sym typeface="Arial"/>
              </a:rPr>
              <a:t>BUC #3) </a:t>
            </a:r>
            <a:r>
              <a:rPr lang="en-GB" sz="1300">
                <a:solidFill>
                  <a:srgbClr val="F1C232"/>
                </a:solidFill>
                <a:latin typeface="Arial"/>
                <a:ea typeface="Arial"/>
                <a:cs typeface="Arial"/>
                <a:sym typeface="Arial"/>
              </a:rPr>
              <a:t>CRM User experiences an issue with the CRM</a:t>
            </a:r>
            <a:endParaRPr sz="1300" b="1">
              <a:solidFill>
                <a:srgbClr val="F1C232"/>
              </a:solidFill>
              <a:latin typeface="Arial"/>
              <a:ea typeface="Arial"/>
              <a:cs typeface="Arial"/>
              <a:sym typeface="Arial"/>
            </a:endParaRPr>
          </a:p>
          <a:p>
            <a:pPr marL="0" lvl="0" indent="0" algn="l" rtl="0">
              <a:spcBef>
                <a:spcPts val="0"/>
              </a:spcBef>
              <a:spcAft>
                <a:spcPts val="0"/>
              </a:spcAft>
              <a:buNone/>
            </a:pP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7. Product Use Case Name: </a:t>
            </a:r>
            <a:r>
              <a:rPr lang="en-GB" sz="1300">
                <a:solidFill>
                  <a:srgbClr val="F1C232"/>
                </a:solidFill>
                <a:latin typeface="Arial"/>
                <a:ea typeface="Arial"/>
                <a:cs typeface="Arial"/>
                <a:sym typeface="Arial"/>
              </a:rPr>
              <a:t>CRM asks user to fill out ticket with technical issue</a:t>
            </a: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Trigger</a:t>
            </a:r>
            <a:r>
              <a:rPr lang="en-GB" sz="1300">
                <a:solidFill>
                  <a:srgbClr val="F1C232"/>
                </a:solidFill>
                <a:latin typeface="Arial"/>
                <a:ea typeface="Arial"/>
                <a:cs typeface="Arial"/>
                <a:sym typeface="Arial"/>
              </a:rPr>
              <a:t>: Issue is found in the system by user</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Preconditions</a:t>
            </a:r>
            <a:r>
              <a:rPr lang="en-GB" sz="1300">
                <a:solidFill>
                  <a:srgbClr val="F1C232"/>
                </a:solidFill>
                <a:latin typeface="Arial"/>
                <a:ea typeface="Arial"/>
                <a:cs typeface="Arial"/>
                <a:sym typeface="Arial"/>
              </a:rPr>
              <a:t>: user must already have access to the system</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Interested Stakeholders</a:t>
            </a:r>
            <a:r>
              <a:rPr lang="en-GB" sz="1300">
                <a:solidFill>
                  <a:srgbClr val="F1C232"/>
                </a:solidFill>
                <a:latin typeface="Arial"/>
                <a:ea typeface="Arial"/>
                <a:cs typeface="Arial"/>
                <a:sym typeface="Arial"/>
              </a:rPr>
              <a:t>: CRM user,  Ericsson Technical Support system</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Actor</a:t>
            </a:r>
            <a:r>
              <a:rPr lang="en-GB" sz="1300">
                <a:solidFill>
                  <a:srgbClr val="F1C232"/>
                </a:solidFill>
                <a:latin typeface="Arial"/>
                <a:ea typeface="Arial"/>
                <a:cs typeface="Arial"/>
                <a:sym typeface="Arial"/>
              </a:rPr>
              <a:t>: CRM user</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asks the user what is the issue</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stores the issue into the log</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sends the issue to Ericsson technical support</a:t>
            </a:r>
            <a:endParaRPr sz="1300">
              <a:solidFill>
                <a:srgbClr val="F1C232"/>
              </a:solidFill>
              <a:latin typeface="Arial"/>
              <a:ea typeface="Arial"/>
              <a:cs typeface="Arial"/>
              <a:sym typeface="Arial"/>
            </a:endParaRPr>
          </a:p>
          <a:p>
            <a:pPr marL="457200" lvl="0" indent="-311150" algn="l" rtl="0">
              <a:spcBef>
                <a:spcPts val="0"/>
              </a:spcBef>
              <a:spcAft>
                <a:spcPts val="0"/>
              </a:spcAft>
              <a:buClr>
                <a:srgbClr val="F1C232"/>
              </a:buClr>
              <a:buSzPts val="1300"/>
              <a:buFont typeface="Arial"/>
              <a:buAutoNum type="arabicPeriod"/>
            </a:pPr>
            <a:r>
              <a:rPr lang="en-GB" sz="1300">
                <a:solidFill>
                  <a:srgbClr val="F1C232"/>
                </a:solidFill>
                <a:latin typeface="Arial"/>
                <a:ea typeface="Arial"/>
                <a:cs typeface="Arial"/>
                <a:sym typeface="Arial"/>
              </a:rPr>
              <a:t>The product displays a message stating that the issue has been sent</a:t>
            </a: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Outcome</a:t>
            </a:r>
            <a:r>
              <a:rPr lang="en-GB" sz="1300">
                <a:solidFill>
                  <a:srgbClr val="F1C232"/>
                </a:solidFill>
                <a:latin typeface="Arial"/>
                <a:ea typeface="Arial"/>
                <a:cs typeface="Arial"/>
                <a:sym typeface="Arial"/>
              </a:rPr>
              <a:t>: the passenger issue is recorded and sent to technical support to be reviewed.</a:t>
            </a:r>
            <a:endParaRPr sz="1300">
              <a:solidFill>
                <a:srgbClr val="F1C232"/>
              </a:solidFill>
              <a:latin typeface="Arial"/>
              <a:ea typeface="Arial"/>
              <a:cs typeface="Arial"/>
              <a:sym typeface="Arial"/>
            </a:endParaRPr>
          </a:p>
          <a:p>
            <a:pPr marL="0" lvl="0" indent="0" algn="l" rtl="0">
              <a:spcBef>
                <a:spcPts val="0"/>
              </a:spcBef>
              <a:spcAft>
                <a:spcPts val="0"/>
              </a:spcAft>
              <a:buNone/>
            </a:pPr>
            <a:endParaRPr sz="1300">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8. Product Use Case Name: CRM sends ticket to Ericsson Technical Support Systems</a:t>
            </a:r>
            <a:endParaRPr sz="1300" b="1">
              <a:solidFill>
                <a:srgbClr val="F1C232"/>
              </a:solidFill>
              <a:latin typeface="Arial"/>
              <a:ea typeface="Arial"/>
              <a:cs typeface="Arial"/>
              <a:sym typeface="Arial"/>
            </a:endParaRPr>
          </a:p>
          <a:p>
            <a:pPr marL="0" lvl="0" indent="0" algn="l" rtl="0">
              <a:spcBef>
                <a:spcPts val="0"/>
              </a:spcBef>
              <a:spcAft>
                <a:spcPts val="0"/>
              </a:spcAft>
              <a:buNone/>
            </a:pPr>
            <a:r>
              <a:rPr lang="en-GB" sz="1300" b="1">
                <a:solidFill>
                  <a:srgbClr val="F1C232"/>
                </a:solidFill>
                <a:latin typeface="Arial"/>
                <a:ea typeface="Arial"/>
                <a:cs typeface="Arial"/>
                <a:sym typeface="Arial"/>
              </a:rPr>
              <a:t>9. Product Use Case Name: CRM receives patch or response from technical support system</a:t>
            </a:r>
            <a:endParaRPr sz="1300">
              <a:solidFill>
                <a:srgbClr val="F1C23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Atomic Requirements - Snow Cards (Functional)</a:t>
            </a:r>
            <a:endParaRPr/>
          </a:p>
        </p:txBody>
      </p:sp>
      <p:pic>
        <p:nvPicPr>
          <p:cNvPr id="205" name="Google Shape;205;p36"/>
          <p:cNvPicPr preferRelativeResize="0"/>
          <p:nvPr/>
        </p:nvPicPr>
        <p:blipFill>
          <a:blip r:embed="rId3">
            <a:alphaModFix/>
          </a:blip>
          <a:stretch>
            <a:fillRect/>
          </a:stretch>
        </p:blipFill>
        <p:spPr>
          <a:xfrm>
            <a:off x="311700" y="1516925"/>
            <a:ext cx="4132450" cy="2555175"/>
          </a:xfrm>
          <a:prstGeom prst="rect">
            <a:avLst/>
          </a:prstGeom>
          <a:noFill/>
          <a:ln>
            <a:noFill/>
          </a:ln>
        </p:spPr>
      </p:pic>
      <p:pic>
        <p:nvPicPr>
          <p:cNvPr id="206" name="Google Shape;206;p36"/>
          <p:cNvPicPr preferRelativeResize="0"/>
          <p:nvPr/>
        </p:nvPicPr>
        <p:blipFill>
          <a:blip r:embed="rId4">
            <a:alphaModFix/>
          </a:blip>
          <a:stretch>
            <a:fillRect/>
          </a:stretch>
        </p:blipFill>
        <p:spPr>
          <a:xfrm>
            <a:off x="4573351" y="1516925"/>
            <a:ext cx="4319074" cy="255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Atomic Requirements - Snow Cards (Nonfunctional)</a:t>
            </a:r>
            <a:endParaRPr/>
          </a:p>
        </p:txBody>
      </p:sp>
      <p:pic>
        <p:nvPicPr>
          <p:cNvPr id="212" name="Google Shape;212;p37"/>
          <p:cNvPicPr preferRelativeResize="0"/>
          <p:nvPr/>
        </p:nvPicPr>
        <p:blipFill>
          <a:blip r:embed="rId3">
            <a:alphaModFix/>
          </a:blip>
          <a:stretch>
            <a:fillRect/>
          </a:stretch>
        </p:blipFill>
        <p:spPr>
          <a:xfrm>
            <a:off x="311700" y="1505550"/>
            <a:ext cx="4084567" cy="2662499"/>
          </a:xfrm>
          <a:prstGeom prst="rect">
            <a:avLst/>
          </a:prstGeom>
          <a:noFill/>
          <a:ln>
            <a:noFill/>
          </a:ln>
        </p:spPr>
      </p:pic>
      <p:pic>
        <p:nvPicPr>
          <p:cNvPr id="213" name="Google Shape;213;p37"/>
          <p:cNvPicPr preferRelativeResize="0"/>
          <p:nvPr/>
        </p:nvPicPr>
        <p:blipFill>
          <a:blip r:embed="rId4">
            <a:alphaModFix/>
          </a:blip>
          <a:stretch>
            <a:fillRect/>
          </a:stretch>
        </p:blipFill>
        <p:spPr>
          <a:xfrm>
            <a:off x="4644225" y="1505550"/>
            <a:ext cx="4188075" cy="270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Traceability Matrix - BUC to PUC</a:t>
            </a:r>
            <a:endParaRPr/>
          </a:p>
        </p:txBody>
      </p:sp>
      <p:pic>
        <p:nvPicPr>
          <p:cNvPr id="219" name="Google Shape;219;p38"/>
          <p:cNvPicPr preferRelativeResize="0"/>
          <p:nvPr/>
        </p:nvPicPr>
        <p:blipFill>
          <a:blip r:embed="rId3">
            <a:alphaModFix/>
          </a:blip>
          <a:stretch>
            <a:fillRect/>
          </a:stretch>
        </p:blipFill>
        <p:spPr>
          <a:xfrm>
            <a:off x="152400" y="1170125"/>
            <a:ext cx="8839200" cy="37038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Traceability Matrix - Req to BUC/PUC</a:t>
            </a:r>
            <a:endParaRPr/>
          </a:p>
        </p:txBody>
      </p:sp>
      <p:pic>
        <p:nvPicPr>
          <p:cNvPr id="225" name="Google Shape;225;p39"/>
          <p:cNvPicPr preferRelativeResize="0"/>
          <p:nvPr/>
        </p:nvPicPr>
        <p:blipFill>
          <a:blip r:embed="rId3">
            <a:alphaModFix/>
          </a:blip>
          <a:stretch>
            <a:fillRect/>
          </a:stretch>
        </p:blipFill>
        <p:spPr>
          <a:xfrm>
            <a:off x="152400" y="1170125"/>
            <a:ext cx="8839203" cy="35999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Traceability Matrix - Req to BUC/PUC (continued)</a:t>
            </a:r>
            <a:endParaRPr/>
          </a:p>
        </p:txBody>
      </p:sp>
      <p:pic>
        <p:nvPicPr>
          <p:cNvPr id="231" name="Google Shape;231;p40"/>
          <p:cNvPicPr preferRelativeResize="0"/>
          <p:nvPr/>
        </p:nvPicPr>
        <p:blipFill>
          <a:blip r:embed="rId3">
            <a:alphaModFix/>
          </a:blip>
          <a:stretch>
            <a:fillRect/>
          </a:stretch>
        </p:blipFill>
        <p:spPr>
          <a:xfrm>
            <a:off x="152400" y="1170125"/>
            <a:ext cx="8839199" cy="36126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38" name="Google Shape;238;p41"/>
          <p:cNvPicPr preferRelativeResize="0"/>
          <p:nvPr/>
        </p:nvPicPr>
        <p:blipFill>
          <a:blip r:embed="rId3">
            <a:alphaModFix/>
          </a:blip>
          <a:stretch>
            <a:fillRect/>
          </a:stretch>
        </p:blipFill>
        <p:spPr>
          <a:xfrm>
            <a:off x="311699" y="1237032"/>
            <a:ext cx="5323383" cy="3230890"/>
          </a:xfrm>
          <a:prstGeom prst="rect">
            <a:avLst/>
          </a:prstGeom>
          <a:noFill/>
          <a:ln>
            <a:noFill/>
          </a:ln>
        </p:spPr>
      </p:pic>
      <p:pic>
        <p:nvPicPr>
          <p:cNvPr id="5" name="Google Shape;244;p42">
            <a:extLst>
              <a:ext uri="{FF2B5EF4-FFF2-40B4-BE49-F238E27FC236}">
                <a16:creationId xmlns:a16="http://schemas.microsoft.com/office/drawing/2014/main" id="{3BABD155-4E73-4B2E-8853-ED9BF2401BB3}"/>
              </a:ext>
            </a:extLst>
          </p:cNvPr>
          <p:cNvPicPr preferRelativeResize="0"/>
          <p:nvPr/>
        </p:nvPicPr>
        <p:blipFill rotWithShape="1">
          <a:blip r:embed="rId4">
            <a:alphaModFix/>
          </a:blip>
          <a:srcRect l="22828" t="9057" r="23419"/>
          <a:stretch/>
        </p:blipFill>
        <p:spPr>
          <a:xfrm>
            <a:off x="5761464" y="1017725"/>
            <a:ext cx="3130308" cy="34501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3057275" y="2075725"/>
            <a:ext cx="2845200" cy="23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A89DCA"/>
                </a:solidFill>
              </a:rPr>
              <a:t>Name</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Jorge Gonzalez</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Major</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Software Engineering</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Classification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Senior</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Key technical skills</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Java, C++, SQL</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Jobs after graduation</a:t>
            </a:r>
            <a:endParaRPr sz="1200" b="1">
              <a:solidFill>
                <a:srgbClr val="A89DCA"/>
              </a:solidFill>
            </a:endParaRPr>
          </a:p>
          <a:p>
            <a:pPr marL="457200" lvl="0" indent="0" algn="l" rtl="0">
              <a:lnSpc>
                <a:spcPct val="115000"/>
              </a:lnSpc>
              <a:spcBef>
                <a:spcPts val="0"/>
              </a:spcBef>
              <a:spcAft>
                <a:spcPts val="0"/>
              </a:spcAft>
              <a:buNone/>
            </a:pPr>
            <a:r>
              <a:rPr lang="en-GB" sz="1200">
                <a:solidFill>
                  <a:srgbClr val="FFFFFF"/>
                </a:solidFill>
              </a:rPr>
              <a:t>Java Software Developer, Backend Developer</a:t>
            </a:r>
            <a:endParaRPr sz="1200">
              <a:solidFill>
                <a:srgbClr val="FFFFFF"/>
              </a:solidFill>
            </a:endParaRPr>
          </a:p>
        </p:txBody>
      </p:sp>
      <p:sp>
        <p:nvSpPr>
          <p:cNvPr id="74" name="Google Shape;74;p15"/>
          <p:cNvSpPr txBox="1"/>
          <p:nvPr/>
        </p:nvSpPr>
        <p:spPr>
          <a:xfrm>
            <a:off x="119075" y="2075725"/>
            <a:ext cx="2938200" cy="28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A89DCA"/>
                </a:solidFill>
              </a:rPr>
              <a:t>Name</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Saffi Zaidi	</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Major</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Software Engineering</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Classification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Senior</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Key technical skills</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Java, C++, Python, SQL</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Jobs after graduation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Java Software Developer</a:t>
            </a:r>
            <a:endParaRPr>
              <a:solidFill>
                <a:srgbClr val="FFFFFF"/>
              </a:solidFill>
            </a:endParaRPr>
          </a:p>
        </p:txBody>
      </p:sp>
      <p:sp>
        <p:nvSpPr>
          <p:cNvPr id="75" name="Google Shape;75;p15"/>
          <p:cNvSpPr txBox="1"/>
          <p:nvPr/>
        </p:nvSpPr>
        <p:spPr>
          <a:xfrm>
            <a:off x="6032425" y="2075725"/>
            <a:ext cx="2845200" cy="254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rgbClr val="A89DCA"/>
                </a:solidFill>
              </a:rPr>
              <a:t>Name</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Zachary Tarell</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Major</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Software Engineering</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Classification</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Senior</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Key technical skills</a:t>
            </a:r>
            <a:endParaRPr sz="1200" b="1">
              <a:solidFill>
                <a:srgbClr val="A89DCA"/>
              </a:solidFill>
            </a:endParaRPr>
          </a:p>
          <a:p>
            <a:pPr marL="457200" lvl="0" indent="0" algn="l" rtl="0">
              <a:lnSpc>
                <a:spcPct val="115000"/>
              </a:lnSpc>
              <a:spcBef>
                <a:spcPts val="0"/>
              </a:spcBef>
              <a:spcAft>
                <a:spcPts val="0"/>
              </a:spcAft>
              <a:buNone/>
            </a:pPr>
            <a:r>
              <a:rPr lang="en-GB" sz="1200">
                <a:solidFill>
                  <a:schemeClr val="dk1"/>
                </a:solidFill>
              </a:rPr>
              <a:t>Java, C++, Python, R, SQL</a:t>
            </a:r>
            <a:endParaRPr sz="1200">
              <a:solidFill>
                <a:schemeClr val="dk1"/>
              </a:solidFill>
            </a:endParaRPr>
          </a:p>
          <a:p>
            <a:pPr marL="0" lvl="0" indent="0" algn="l" rtl="0">
              <a:lnSpc>
                <a:spcPct val="115000"/>
              </a:lnSpc>
              <a:spcBef>
                <a:spcPts val="0"/>
              </a:spcBef>
              <a:spcAft>
                <a:spcPts val="0"/>
              </a:spcAft>
              <a:buNone/>
            </a:pPr>
            <a:r>
              <a:rPr lang="en-GB" sz="1200" b="1">
                <a:solidFill>
                  <a:srgbClr val="A89DCA"/>
                </a:solidFill>
              </a:rPr>
              <a:t>Jobs after graduation</a:t>
            </a:r>
            <a:endParaRPr sz="1200" b="1">
              <a:solidFill>
                <a:srgbClr val="A89DCA"/>
              </a:solidFill>
            </a:endParaRPr>
          </a:p>
          <a:p>
            <a:pPr marL="450000" lvl="0" indent="0" algn="l" rtl="0">
              <a:spcBef>
                <a:spcPts val="0"/>
              </a:spcBef>
              <a:spcAft>
                <a:spcPts val="0"/>
              </a:spcAft>
              <a:buNone/>
            </a:pPr>
            <a:r>
              <a:rPr lang="en-GB" sz="1200">
                <a:solidFill>
                  <a:srgbClr val="FFFFFF"/>
                </a:solidFill>
              </a:rPr>
              <a:t>Software Manager, Backend Developer</a:t>
            </a:r>
            <a:endParaRPr sz="1200">
              <a:solidFill>
                <a:srgbClr val="FFFFFF"/>
              </a:solidFill>
            </a:endParaRPr>
          </a:p>
        </p:txBody>
      </p:sp>
      <p:pic>
        <p:nvPicPr>
          <p:cNvPr id="76" name="Google Shape;76;p15"/>
          <p:cNvPicPr preferRelativeResize="0"/>
          <p:nvPr/>
        </p:nvPicPr>
        <p:blipFill rotWithShape="1">
          <a:blip r:embed="rId3">
            <a:alphaModFix/>
          </a:blip>
          <a:srcRect b="23669"/>
          <a:stretch/>
        </p:blipFill>
        <p:spPr>
          <a:xfrm>
            <a:off x="6510175" y="369487"/>
            <a:ext cx="1680599" cy="1706234"/>
          </a:xfrm>
          <a:prstGeom prst="rect">
            <a:avLst/>
          </a:prstGeom>
          <a:noFill/>
          <a:ln>
            <a:noFill/>
          </a:ln>
        </p:spPr>
      </p:pic>
      <p:pic>
        <p:nvPicPr>
          <p:cNvPr id="77" name="Google Shape;77;p15"/>
          <p:cNvPicPr preferRelativeResize="0"/>
          <p:nvPr/>
        </p:nvPicPr>
        <p:blipFill>
          <a:blip r:embed="rId4">
            <a:alphaModFix/>
          </a:blip>
          <a:stretch>
            <a:fillRect/>
          </a:stretch>
        </p:blipFill>
        <p:spPr>
          <a:xfrm>
            <a:off x="3356324" y="308450"/>
            <a:ext cx="1371203" cy="1828300"/>
          </a:xfrm>
          <a:prstGeom prst="rect">
            <a:avLst/>
          </a:prstGeom>
          <a:noFill/>
          <a:ln>
            <a:noFill/>
          </a:ln>
        </p:spPr>
      </p:pic>
      <p:pic>
        <p:nvPicPr>
          <p:cNvPr id="78" name="Google Shape;78;p15"/>
          <p:cNvPicPr preferRelativeResize="0"/>
          <p:nvPr/>
        </p:nvPicPr>
        <p:blipFill>
          <a:blip r:embed="rId5">
            <a:alphaModFix/>
          </a:blip>
          <a:stretch>
            <a:fillRect/>
          </a:stretch>
        </p:blipFill>
        <p:spPr>
          <a:xfrm>
            <a:off x="203050" y="239200"/>
            <a:ext cx="1873647" cy="1770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45" name="Google Shape;245;p42"/>
          <p:cNvPicPr preferRelativeResize="0"/>
          <p:nvPr/>
        </p:nvPicPr>
        <p:blipFill>
          <a:blip r:embed="rId3">
            <a:alphaModFix/>
          </a:blip>
          <a:stretch>
            <a:fillRect/>
          </a:stretch>
        </p:blipFill>
        <p:spPr>
          <a:xfrm>
            <a:off x="152401" y="1170125"/>
            <a:ext cx="4315522" cy="2903787"/>
          </a:xfrm>
          <a:prstGeom prst="rect">
            <a:avLst/>
          </a:prstGeom>
          <a:noFill/>
          <a:ln>
            <a:noFill/>
          </a:ln>
        </p:spPr>
      </p:pic>
      <p:pic>
        <p:nvPicPr>
          <p:cNvPr id="5" name="Google Shape;237;p41">
            <a:extLst>
              <a:ext uri="{FF2B5EF4-FFF2-40B4-BE49-F238E27FC236}">
                <a16:creationId xmlns:a16="http://schemas.microsoft.com/office/drawing/2014/main" id="{04EF8F89-3E2F-4ACE-B1B9-A31BAB60EDB8}"/>
              </a:ext>
            </a:extLst>
          </p:cNvPr>
          <p:cNvPicPr preferRelativeResize="0"/>
          <p:nvPr/>
        </p:nvPicPr>
        <p:blipFill>
          <a:blip r:embed="rId4">
            <a:alphaModFix/>
          </a:blip>
          <a:stretch>
            <a:fillRect/>
          </a:stretch>
        </p:blipFill>
        <p:spPr>
          <a:xfrm>
            <a:off x="4676078" y="1170125"/>
            <a:ext cx="4315522" cy="28517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51" name="Google Shape;251;p43"/>
          <p:cNvPicPr preferRelativeResize="0"/>
          <p:nvPr/>
        </p:nvPicPr>
        <p:blipFill>
          <a:blip r:embed="rId3">
            <a:alphaModFix/>
          </a:blip>
          <a:stretch>
            <a:fillRect/>
          </a:stretch>
        </p:blipFill>
        <p:spPr>
          <a:xfrm>
            <a:off x="152400" y="1170125"/>
            <a:ext cx="4692625" cy="2485225"/>
          </a:xfrm>
          <a:prstGeom prst="rect">
            <a:avLst/>
          </a:prstGeom>
          <a:noFill/>
          <a:ln>
            <a:noFill/>
          </a:ln>
        </p:spPr>
      </p:pic>
      <p:pic>
        <p:nvPicPr>
          <p:cNvPr id="252" name="Google Shape;252;p43"/>
          <p:cNvPicPr preferRelativeResize="0"/>
          <p:nvPr/>
        </p:nvPicPr>
        <p:blipFill>
          <a:blip r:embed="rId4">
            <a:alphaModFix/>
          </a:blip>
          <a:stretch>
            <a:fillRect/>
          </a:stretch>
        </p:blipFill>
        <p:spPr>
          <a:xfrm>
            <a:off x="4902575" y="1170125"/>
            <a:ext cx="4089025" cy="25769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58" name="Google Shape;258;p44"/>
          <p:cNvPicPr preferRelativeResize="0"/>
          <p:nvPr/>
        </p:nvPicPr>
        <p:blipFill>
          <a:blip r:embed="rId3">
            <a:alphaModFix/>
          </a:blip>
          <a:stretch>
            <a:fillRect/>
          </a:stretch>
        </p:blipFill>
        <p:spPr>
          <a:xfrm>
            <a:off x="152400" y="1170125"/>
            <a:ext cx="2880488" cy="3820975"/>
          </a:xfrm>
          <a:prstGeom prst="rect">
            <a:avLst/>
          </a:prstGeom>
          <a:noFill/>
          <a:ln>
            <a:noFill/>
          </a:ln>
        </p:spPr>
      </p:pic>
      <p:pic>
        <p:nvPicPr>
          <p:cNvPr id="259" name="Google Shape;259;p44"/>
          <p:cNvPicPr preferRelativeResize="0"/>
          <p:nvPr/>
        </p:nvPicPr>
        <p:blipFill>
          <a:blip r:embed="rId4">
            <a:alphaModFix/>
          </a:blip>
          <a:stretch>
            <a:fillRect/>
          </a:stretch>
        </p:blipFill>
        <p:spPr>
          <a:xfrm>
            <a:off x="3185288" y="1170125"/>
            <a:ext cx="5806314" cy="36289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65" name="Google Shape;265;p45"/>
          <p:cNvPicPr preferRelativeResize="0"/>
          <p:nvPr/>
        </p:nvPicPr>
        <p:blipFill>
          <a:blip r:embed="rId3">
            <a:alphaModFix/>
          </a:blip>
          <a:stretch>
            <a:fillRect/>
          </a:stretch>
        </p:blipFill>
        <p:spPr>
          <a:xfrm>
            <a:off x="1401448" y="1017713"/>
            <a:ext cx="6239453"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Wireframes</a:t>
            </a:r>
            <a:endParaRPr/>
          </a:p>
        </p:txBody>
      </p:sp>
      <p:pic>
        <p:nvPicPr>
          <p:cNvPr id="271" name="Google Shape;271;p46"/>
          <p:cNvPicPr preferRelativeResize="0"/>
          <p:nvPr/>
        </p:nvPicPr>
        <p:blipFill>
          <a:blip r:embed="rId3">
            <a:alphaModFix/>
          </a:blip>
          <a:stretch>
            <a:fillRect/>
          </a:stretch>
        </p:blipFill>
        <p:spPr>
          <a:xfrm>
            <a:off x="152400" y="1170125"/>
            <a:ext cx="4525550" cy="3199099"/>
          </a:xfrm>
          <a:prstGeom prst="rect">
            <a:avLst/>
          </a:prstGeom>
          <a:noFill/>
          <a:ln>
            <a:noFill/>
          </a:ln>
        </p:spPr>
      </p:pic>
      <p:pic>
        <p:nvPicPr>
          <p:cNvPr id="272" name="Google Shape;272;p46"/>
          <p:cNvPicPr preferRelativeResize="0"/>
          <p:nvPr/>
        </p:nvPicPr>
        <p:blipFill>
          <a:blip r:embed="rId4">
            <a:alphaModFix/>
          </a:blip>
          <a:stretch>
            <a:fillRect/>
          </a:stretch>
        </p:blipFill>
        <p:spPr>
          <a:xfrm>
            <a:off x="4668374" y="1170125"/>
            <a:ext cx="4323226" cy="319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a:spLocks noGrp="1"/>
          </p:cNvSpPr>
          <p:nvPr>
            <p:ph type="body" idx="1"/>
          </p:nvPr>
        </p:nvSpPr>
        <p:spPr>
          <a:xfrm>
            <a:off x="311550" y="1735925"/>
            <a:ext cx="8520600" cy="2832900"/>
          </a:xfrm>
          <a:prstGeom prst="rect">
            <a:avLst/>
          </a:prstGeom>
        </p:spPr>
        <p:txBody>
          <a:bodyPr spcFirstLastPara="1" wrap="square" lIns="91425" tIns="91425" rIns="91425" bIns="91425" anchor="t" anchorCtr="0">
            <a:noAutofit/>
          </a:bodyPr>
          <a:lstStyle/>
          <a:p>
            <a:pPr marL="1371600" lvl="0" indent="457200" algn="l" rtl="0">
              <a:spcBef>
                <a:spcPts val="0"/>
              </a:spcBef>
              <a:spcAft>
                <a:spcPts val="1600"/>
              </a:spcAft>
              <a:buNone/>
            </a:pPr>
            <a:r>
              <a:rPr lang="en-GB" sz="7200"/>
              <a:t> </a:t>
            </a:r>
            <a:r>
              <a:rPr lang="en-GB" sz="7200">
                <a:solidFill>
                  <a:srgbClr val="FFFFFF"/>
                </a:solidFill>
              </a:rPr>
              <a:t>Thank You</a:t>
            </a:r>
            <a:endParaRPr sz="7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p:nvPr/>
        </p:nvSpPr>
        <p:spPr>
          <a:xfrm>
            <a:off x="234000" y="312450"/>
            <a:ext cx="84834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rPr>
              <a:t>SoW #1 - Fujitsu Circuit Resource Management (Our SOW)</a:t>
            </a:r>
            <a:endParaRPr sz="2400">
              <a:solidFill>
                <a:srgbClr val="FFFFFF"/>
              </a:solidFill>
            </a:endParaRPr>
          </a:p>
        </p:txBody>
      </p:sp>
      <p:sp>
        <p:nvSpPr>
          <p:cNvPr id="84" name="Google Shape;84;p16"/>
          <p:cNvSpPr txBox="1"/>
          <p:nvPr/>
        </p:nvSpPr>
        <p:spPr>
          <a:xfrm>
            <a:off x="345325" y="1332775"/>
            <a:ext cx="8483400" cy="365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a:solidFill>
                  <a:srgbClr val="FFFFFF"/>
                </a:solidFill>
              </a:rPr>
              <a:t>Overview Of SoW:</a:t>
            </a:r>
            <a:endParaRPr>
              <a:solidFill>
                <a:srgbClr val="FFFFFF"/>
              </a:solidFill>
            </a:endParaRPr>
          </a:p>
          <a:p>
            <a:pPr marL="457200" lvl="0" indent="-317500" algn="l" rtl="0">
              <a:lnSpc>
                <a:spcPct val="100000"/>
              </a:lnSpc>
              <a:spcBef>
                <a:spcPts val="0"/>
              </a:spcBef>
              <a:spcAft>
                <a:spcPts val="0"/>
              </a:spcAft>
              <a:buClr>
                <a:srgbClr val="FFFFFF"/>
              </a:buClr>
              <a:buSzPts val="1400"/>
              <a:buChar char="●"/>
            </a:pPr>
            <a:r>
              <a:rPr lang="en-GB">
                <a:solidFill>
                  <a:srgbClr val="FFFFFF"/>
                </a:solidFill>
              </a:rPr>
              <a:t>Fujitsu Limited plans to enhance their current Managed Network Services capabilities so that they can provide enhanced functionalities to their customers along with better MTTR. Fujitsu is looking to enhance their operation with a new Circuit Resource Management (CrM) Solution. Ericsson will provide the Circuit Resource Management (CrM) </a:t>
            </a:r>
            <a:endParaRPr sz="1800" b="1">
              <a:solidFill>
                <a:srgbClr val="FFFFFF"/>
              </a:solidFill>
            </a:endParaRPr>
          </a:p>
          <a:p>
            <a:pPr marL="0" lvl="0" indent="0" algn="l" rtl="0">
              <a:lnSpc>
                <a:spcPct val="100000"/>
              </a:lnSpc>
              <a:spcBef>
                <a:spcPts val="0"/>
              </a:spcBef>
              <a:spcAft>
                <a:spcPts val="0"/>
              </a:spcAft>
              <a:buNone/>
            </a:pPr>
            <a:endParaRPr sz="1800" b="1">
              <a:solidFill>
                <a:srgbClr val="FFFFFF"/>
              </a:solidFill>
            </a:endParaRPr>
          </a:p>
          <a:p>
            <a:pPr marL="0" lvl="0" indent="0" algn="l" rtl="0">
              <a:lnSpc>
                <a:spcPct val="100000"/>
              </a:lnSpc>
              <a:spcBef>
                <a:spcPts val="0"/>
              </a:spcBef>
              <a:spcAft>
                <a:spcPts val="0"/>
              </a:spcAft>
              <a:buNone/>
            </a:pPr>
            <a:r>
              <a:rPr lang="en-GB" sz="1800" b="1">
                <a:solidFill>
                  <a:srgbClr val="FFFFFF"/>
                </a:solidFill>
              </a:rPr>
              <a:t>Overview Of Solution:</a:t>
            </a:r>
            <a:endParaRPr>
              <a:solidFill>
                <a:srgbClr val="FFFFFF"/>
              </a:solidFill>
            </a:endParaRPr>
          </a:p>
          <a:p>
            <a:pPr marL="457200" lvl="0" indent="-317500" algn="l" rtl="0">
              <a:spcBef>
                <a:spcPts val="0"/>
              </a:spcBef>
              <a:spcAft>
                <a:spcPts val="0"/>
              </a:spcAft>
              <a:buClr>
                <a:schemeClr val="dk1"/>
              </a:buClr>
              <a:buSzPts val="1400"/>
              <a:buChar char="●"/>
            </a:pPr>
            <a:r>
              <a:rPr lang="en-GB">
                <a:solidFill>
                  <a:schemeClr val="dk1"/>
                </a:solidFill>
              </a:rPr>
              <a:t>Create a CRM for Fujitsu</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sz="1800" b="1">
                <a:solidFill>
                  <a:srgbClr val="FFFFFF"/>
                </a:solidFill>
              </a:rPr>
              <a:t>Customer:</a:t>
            </a:r>
            <a:endParaRPr>
              <a:solidFill>
                <a:srgbClr val="FFFFFF"/>
              </a:solidFill>
            </a:endParaRPr>
          </a:p>
          <a:p>
            <a:pPr marL="457200" lvl="0" indent="-317500" algn="l" rtl="0">
              <a:lnSpc>
                <a:spcPct val="100000"/>
              </a:lnSpc>
              <a:spcBef>
                <a:spcPts val="0"/>
              </a:spcBef>
              <a:spcAft>
                <a:spcPts val="0"/>
              </a:spcAft>
              <a:buClr>
                <a:srgbClr val="FFFFFF"/>
              </a:buClr>
              <a:buSzPts val="1400"/>
              <a:buChar char="●"/>
            </a:pPr>
            <a:r>
              <a:rPr lang="en-GB">
                <a:solidFill>
                  <a:srgbClr val="FFFFFF"/>
                </a:solidFill>
              </a:rPr>
              <a:t>Fujitsu</a:t>
            </a:r>
            <a:endParaRPr sz="1800" b="1">
              <a:solidFill>
                <a:srgbClr val="FFFFFF"/>
              </a:solidFill>
            </a:endParaRPr>
          </a:p>
          <a:p>
            <a:pPr marL="0" lvl="0" indent="0" algn="l" rtl="0">
              <a:lnSpc>
                <a:spcPct val="100000"/>
              </a:lnSpc>
              <a:spcBef>
                <a:spcPts val="0"/>
              </a:spcBef>
              <a:spcAft>
                <a:spcPts val="0"/>
              </a:spcAft>
              <a:buNone/>
            </a:pPr>
            <a:endParaRPr sz="1800" b="1">
              <a:solidFill>
                <a:srgbClr val="FFFFFF"/>
              </a:solidFill>
            </a:endParaRPr>
          </a:p>
          <a:p>
            <a:pPr marL="0" lvl="0" indent="0" algn="l" rtl="0">
              <a:lnSpc>
                <a:spcPct val="100000"/>
              </a:lnSpc>
              <a:spcBef>
                <a:spcPts val="0"/>
              </a:spcBef>
              <a:spcAft>
                <a:spcPts val="0"/>
              </a:spcAft>
              <a:buNone/>
            </a:pPr>
            <a:r>
              <a:rPr lang="en-GB" sz="1800" b="1">
                <a:solidFill>
                  <a:srgbClr val="FFFFFF"/>
                </a:solidFill>
              </a:rPr>
              <a:t>Why we chose it:</a:t>
            </a:r>
            <a:endParaRPr>
              <a:solidFill>
                <a:srgbClr val="FFFFFF"/>
              </a:solidFill>
            </a:endParaRPr>
          </a:p>
          <a:p>
            <a:pPr marL="457200" lvl="0" indent="-317500" algn="l" rtl="0">
              <a:lnSpc>
                <a:spcPct val="100000"/>
              </a:lnSpc>
              <a:spcBef>
                <a:spcPts val="0"/>
              </a:spcBef>
              <a:spcAft>
                <a:spcPts val="0"/>
              </a:spcAft>
              <a:buClr>
                <a:srgbClr val="FFFFFF"/>
              </a:buClr>
              <a:buSzPts val="1400"/>
              <a:buChar char="●"/>
            </a:pPr>
            <a:r>
              <a:rPr lang="en-GB">
                <a:solidFill>
                  <a:srgbClr val="FFFFFF"/>
                </a:solidFill>
              </a:rPr>
              <a:t>Interested to see how a Circuit Resource Management system is designed and planned</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Overview</a:t>
            </a:r>
            <a:endParaRPr/>
          </a:p>
        </p:txBody>
      </p:sp>
      <p:sp>
        <p:nvSpPr>
          <p:cNvPr id="90" name="Google Shape;9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Fujitsu Limited plans to enhance their current Managed Network Services capabilities so that they can provide enhanced functionalities to their customers along with better Mean time to repair (MTTR). Fujitsu is looking to enhance their operation with a new Circuit Resource Management (CrM) Solution. Ericsson will provide the Circuit Resource Management (CrM). This solution will focus on Fujitsu’s need to manage their Network Operations Center (NOC) infrastructure and enable more efficient management of resources in the network. </a:t>
            </a:r>
            <a:endParaRPr>
              <a:solidFill>
                <a:srgbClr val="FFFFFF"/>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Value</a:t>
            </a:r>
            <a:endParaRPr/>
          </a:p>
        </p:txBody>
      </p:sp>
      <p:sp>
        <p:nvSpPr>
          <p:cNvPr id="96" name="Google Shape;9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This project will provide a huge value for Fujitsu because of the saved time and money. The new system is designed to automate old tasks like keeping track of inventory, and even has features like auto-discovery of network topology. These system features will be aimed at reducing costs of the old inventory system as well as generating more income by automating tasks.</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r>
              <a:rPr lang="en-GB">
                <a:solidFill>
                  <a:srgbClr val="FFFFFF"/>
                </a:solidFill>
              </a:rPr>
              <a:t>The Estimated Cost of the project will be </a:t>
            </a:r>
            <a:r>
              <a:rPr lang="en-GB" b="1">
                <a:solidFill>
                  <a:srgbClr val="FFFFFF"/>
                </a:solidFill>
              </a:rPr>
              <a:t>3,007,685.00 </a:t>
            </a:r>
            <a:r>
              <a:rPr lang="en-GB">
                <a:solidFill>
                  <a:srgbClr val="FFFFFF"/>
                </a:solidFill>
              </a:rPr>
              <a:t>US Dollars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Interview Plan</a:t>
            </a:r>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FFFFFF"/>
                </a:solidFill>
                <a:latin typeface="Arial"/>
                <a:ea typeface="Arial"/>
                <a:cs typeface="Arial"/>
                <a:sym typeface="Arial"/>
              </a:rPr>
              <a:t>The Interview Plan will consist of two Requirement Engineers and any other relevant stakeholders that will conduct an Interview Workshop. The Interview Workshop will include a summary and list of gathered requirements up until that point and will be presented to the relevant stakeholders. </a:t>
            </a:r>
            <a:endParaRPr sz="14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FFFFFF"/>
              </a:solidFill>
              <a:latin typeface="Arial"/>
              <a:ea typeface="Arial"/>
              <a:cs typeface="Arial"/>
              <a:sym typeface="Arial"/>
            </a:endParaRPr>
          </a:p>
          <a:p>
            <a:pPr marL="0" lvl="0" indent="0" algn="l" rtl="0">
              <a:spcBef>
                <a:spcPts val="0"/>
              </a:spcBef>
              <a:spcAft>
                <a:spcPts val="0"/>
              </a:spcAft>
              <a:buNone/>
            </a:pPr>
            <a:r>
              <a:rPr lang="en-GB" sz="1400">
                <a:solidFill>
                  <a:srgbClr val="FFFFFF"/>
                </a:solidFill>
                <a:latin typeface="Arial"/>
                <a:ea typeface="Arial"/>
                <a:cs typeface="Arial"/>
                <a:sym typeface="Arial"/>
              </a:rPr>
              <a:t>We have 10 sections and are going to separate the interview process into 5 sections a week, totaling 2 weeks. The process will include the Core Team of stakeholders asking the majority of the questions as well as all of Fujitsu and Ericsson’s relevant resource operator’s necessary for that specific line of questioning.</a:t>
            </a:r>
            <a:endParaRPr sz="14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FFFFFF"/>
              </a:solidFill>
              <a:latin typeface="Arial"/>
              <a:ea typeface="Arial"/>
              <a:cs typeface="Arial"/>
              <a:sym typeface="Arial"/>
            </a:endParaRPr>
          </a:p>
          <a:p>
            <a:pPr marL="0" lvl="0" indent="0" algn="l" rtl="0">
              <a:spcBef>
                <a:spcPts val="0"/>
              </a:spcBef>
              <a:spcAft>
                <a:spcPts val="0"/>
              </a:spcAft>
              <a:buNone/>
            </a:pPr>
            <a:r>
              <a:rPr lang="en-GB" sz="1400">
                <a:solidFill>
                  <a:srgbClr val="FFFFFF"/>
                </a:solidFill>
                <a:latin typeface="Arial"/>
                <a:ea typeface="Arial"/>
                <a:cs typeface="Arial"/>
                <a:sym typeface="Arial"/>
              </a:rPr>
              <a:t>The purpose of the Interview plan is to generate scenarios, improve current requirements by being more specific and avoid discrepancies. Questions will be generated based on the current requirements. These questions will help improve the conciseness and reduce ambiguity of the current requirements. Scenario-based questions and open-ended questions will be recorded and documented in order to trawl the requirements.</a:t>
            </a: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Sample Interview Questions</a:t>
            </a:r>
            <a:endParaRPr/>
          </a:p>
        </p:txBody>
      </p:sp>
      <p:sp>
        <p:nvSpPr>
          <p:cNvPr id="108" name="Google Shape;108;p20"/>
          <p:cNvSpPr txBox="1">
            <a:spLocks noGrp="1"/>
          </p:cNvSpPr>
          <p:nvPr>
            <p:ph type="body" idx="1"/>
          </p:nvPr>
        </p:nvSpPr>
        <p:spPr>
          <a:xfrm>
            <a:off x="161250" y="1152475"/>
            <a:ext cx="8671200" cy="37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F1C232"/>
                </a:solidFill>
                <a:latin typeface="Arial"/>
                <a:ea typeface="Arial"/>
                <a:cs typeface="Arial"/>
                <a:sym typeface="Arial"/>
              </a:rPr>
              <a:t>1)  For the user interface, will you require a login interface for both the Admin client and User Client?</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3F3F3"/>
              </a:buClr>
              <a:buSzPts val="1400"/>
              <a:buFont typeface="Arial"/>
              <a:buAutoNum type="alphaUcPeriod"/>
            </a:pPr>
            <a:r>
              <a:rPr lang="en-GB" sz="1400">
                <a:solidFill>
                  <a:srgbClr val="F3F3F3"/>
                </a:solidFill>
                <a:latin typeface="Arial"/>
                <a:ea typeface="Arial"/>
                <a:cs typeface="Arial"/>
                <a:sym typeface="Arial"/>
              </a:rPr>
              <a:t>Yes, the first thing the users should see is a user login interface. The login interface should also have the capabilities of resetting their password and remembering their username.</a:t>
            </a:r>
            <a:endParaRPr sz="1400">
              <a:solidFill>
                <a:srgbClr val="F3F3F3"/>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2)  What form of credential retrieval would work best when credentials are forgotten(i.e. Email, admin, etc.)?</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3F3F3"/>
              </a:buClr>
              <a:buSzPts val="1400"/>
              <a:buFont typeface="Arial"/>
              <a:buAutoNum type="alphaUcPeriod"/>
            </a:pPr>
            <a:r>
              <a:rPr lang="en-GB" sz="1400">
                <a:solidFill>
                  <a:srgbClr val="F3F3F3"/>
                </a:solidFill>
                <a:latin typeface="Arial"/>
                <a:ea typeface="Arial"/>
                <a:cs typeface="Arial"/>
                <a:sym typeface="Arial"/>
              </a:rPr>
              <a:t>Best form of credential retrieval will be through email. Backup information will be setup when creating the user profile.</a:t>
            </a:r>
            <a:endParaRPr sz="1400">
              <a:solidFill>
                <a:srgbClr val="F3F3F3"/>
              </a:solidFill>
              <a:latin typeface="Arial"/>
              <a:ea typeface="Arial"/>
              <a:cs typeface="Arial"/>
              <a:sym typeface="Arial"/>
            </a:endParaRPr>
          </a:p>
          <a:p>
            <a:pPr marL="914400" lvl="0" indent="-317500" algn="l" rtl="0">
              <a:spcBef>
                <a:spcPts val="0"/>
              </a:spcBef>
              <a:spcAft>
                <a:spcPts val="0"/>
              </a:spcAft>
              <a:buClr>
                <a:srgbClr val="F3F3F3"/>
              </a:buClr>
              <a:buSzPts val="1400"/>
              <a:buFont typeface="Arial"/>
              <a:buAutoNum type="alphaUcPeriod"/>
            </a:pPr>
            <a:r>
              <a:rPr lang="en-GB" sz="1400">
                <a:solidFill>
                  <a:srgbClr val="F3F3F3"/>
                </a:solidFill>
                <a:latin typeface="Arial"/>
                <a:ea typeface="Arial"/>
                <a:cs typeface="Arial"/>
                <a:sym typeface="Arial"/>
              </a:rPr>
              <a:t>Admin will also be able to reset user info if necessary, but as a last resort.</a:t>
            </a:r>
            <a:endParaRPr sz="1400">
              <a:solidFill>
                <a:srgbClr val="F3F3F3"/>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3) What should be the first thing the Inventory Admin/User see when entering the Program?</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3F3F3"/>
              </a:buClr>
              <a:buSzPts val="1400"/>
              <a:buFont typeface="Arial"/>
              <a:buAutoNum type="alphaUcPeriod"/>
            </a:pPr>
            <a:r>
              <a:rPr lang="en-GB" sz="1400">
                <a:solidFill>
                  <a:srgbClr val="F3F3F3"/>
                </a:solidFill>
                <a:latin typeface="Arial"/>
                <a:ea typeface="Arial"/>
                <a:cs typeface="Arial"/>
                <a:sym typeface="Arial"/>
              </a:rPr>
              <a:t>The user should be able to see the GUI inventory and the option to view Inventory database info with different graphical formats. </a:t>
            </a:r>
            <a:endParaRPr sz="1400">
              <a:solidFill>
                <a:srgbClr val="F3F3F3"/>
              </a:solidFill>
              <a:latin typeface="Arial"/>
              <a:ea typeface="Arial"/>
              <a:cs typeface="Arial"/>
              <a:sym typeface="Arial"/>
            </a:endParaRPr>
          </a:p>
          <a:p>
            <a:pPr marL="914400" lvl="0" indent="-317500" algn="l" rtl="0">
              <a:spcBef>
                <a:spcPts val="0"/>
              </a:spcBef>
              <a:spcAft>
                <a:spcPts val="0"/>
              </a:spcAft>
              <a:buClr>
                <a:srgbClr val="F3F3F3"/>
              </a:buClr>
              <a:buSzPts val="1400"/>
              <a:buFont typeface="Arial"/>
              <a:buAutoNum type="alphaUcPeriod"/>
            </a:pPr>
            <a:r>
              <a:rPr lang="en-GB" sz="1400">
                <a:solidFill>
                  <a:srgbClr val="F3F3F3"/>
                </a:solidFill>
                <a:latin typeface="Arial"/>
                <a:ea typeface="Arial"/>
                <a:cs typeface="Arial"/>
                <a:sym typeface="Arial"/>
              </a:rPr>
              <a:t>The user will have the ability to view different aspects of the inventory in detail as well as change graphical formats on a whim.</a:t>
            </a:r>
            <a:endParaRPr sz="1400">
              <a:solidFill>
                <a:srgbClr val="F3F3F3"/>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Sample Interview Questions(continued)</a:t>
            </a:r>
            <a:endParaRPr/>
          </a:p>
        </p:txBody>
      </p:sp>
      <p:sp>
        <p:nvSpPr>
          <p:cNvPr id="114" name="Google Shape;114;p21"/>
          <p:cNvSpPr txBox="1">
            <a:spLocks noGrp="1"/>
          </p:cNvSpPr>
          <p:nvPr>
            <p:ph type="body" idx="1"/>
          </p:nvPr>
        </p:nvSpPr>
        <p:spPr>
          <a:xfrm>
            <a:off x="161250" y="1152475"/>
            <a:ext cx="8671200" cy="37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F1C232"/>
                </a:solidFill>
                <a:latin typeface="Arial"/>
                <a:ea typeface="Arial"/>
                <a:cs typeface="Arial"/>
                <a:sym typeface="Arial"/>
              </a:rPr>
              <a:t>4) What should be the set time frames for the Sweep Modules when set to ‘periodically’?	</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The Sweep Modules can be scheduled to a variety of time frames; once a day, once a week, per month/etc.</a:t>
            </a:r>
            <a:endParaRPr sz="1400">
              <a:solidFill>
                <a:srgbClr val="FFFFFF"/>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The Sweep Modules can also be run manually whenever desired by the admin.</a:t>
            </a:r>
            <a:endParaRPr sz="14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F1C232"/>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5) How many users are expected to be using the system?</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The system will have an average of around 10,000 users concurrently.</a:t>
            </a:r>
            <a:endParaRPr sz="1400">
              <a:solidFill>
                <a:srgbClr val="FFFFFF"/>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Peak hours are in the average 15,000 users concurrently.</a:t>
            </a:r>
            <a:endParaRPr sz="14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F1C232"/>
              </a:solidFill>
              <a:latin typeface="Arial"/>
              <a:ea typeface="Arial"/>
              <a:cs typeface="Arial"/>
              <a:sym typeface="Arial"/>
            </a:endParaRPr>
          </a:p>
          <a:p>
            <a:pPr marL="0" lvl="0" indent="0" algn="l" rtl="0">
              <a:spcBef>
                <a:spcPts val="0"/>
              </a:spcBef>
              <a:spcAft>
                <a:spcPts val="0"/>
              </a:spcAft>
              <a:buNone/>
            </a:pPr>
            <a:r>
              <a:rPr lang="en-GB" sz="1400" b="1">
                <a:solidFill>
                  <a:srgbClr val="F1C232"/>
                </a:solidFill>
                <a:latin typeface="Arial"/>
                <a:ea typeface="Arial"/>
                <a:cs typeface="Arial"/>
                <a:sym typeface="Arial"/>
              </a:rPr>
              <a:t>6) For the Inventory GUI Customization, will every action made by the admin gets logged?</a:t>
            </a:r>
            <a:endParaRPr sz="1400" b="1">
              <a:solidFill>
                <a:srgbClr val="F1C232"/>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Yes we would like to log every action made to the database and stored in a metadata folder</a:t>
            </a:r>
            <a:endParaRPr sz="1400">
              <a:solidFill>
                <a:srgbClr val="FFFFFF"/>
              </a:solidFill>
              <a:latin typeface="Arial"/>
              <a:ea typeface="Arial"/>
              <a:cs typeface="Arial"/>
              <a:sym typeface="Arial"/>
            </a:endParaRPr>
          </a:p>
          <a:p>
            <a:pPr marL="914400" lvl="0" indent="-317500" algn="l" rtl="0">
              <a:spcBef>
                <a:spcPts val="0"/>
              </a:spcBef>
              <a:spcAft>
                <a:spcPts val="0"/>
              </a:spcAft>
              <a:buClr>
                <a:srgbClr val="FFFFFF"/>
              </a:buClr>
              <a:buSzPts val="1400"/>
              <a:buFont typeface="Arial"/>
              <a:buAutoNum type="alphaUcPeriod"/>
            </a:pPr>
            <a:r>
              <a:rPr lang="en-GB" sz="1400">
                <a:solidFill>
                  <a:srgbClr val="FFFFFF"/>
                </a:solidFill>
                <a:latin typeface="Arial"/>
                <a:ea typeface="Arial"/>
                <a:cs typeface="Arial"/>
                <a:sym typeface="Arial"/>
              </a:rPr>
              <a:t>Actions made will be logged automatically instead of manually entered by the admin</a:t>
            </a:r>
            <a:endParaRPr sz="1400">
              <a:solidFill>
                <a:srgbClr val="FFFFFF"/>
              </a:solidFill>
              <a:latin typeface="Arial"/>
              <a:ea typeface="Arial"/>
              <a:cs typeface="Arial"/>
              <a:sym typeface="Arial"/>
            </a:endParaRPr>
          </a:p>
          <a:p>
            <a:pPr marL="0" lvl="0" indent="0" algn="l" rtl="0">
              <a:spcBef>
                <a:spcPts val="0"/>
              </a:spcBef>
              <a:spcAft>
                <a:spcPts val="0"/>
              </a:spcAft>
              <a:buNone/>
            </a:pPr>
            <a:endParaRPr sz="1400" b="1">
              <a:solidFill>
                <a:srgbClr val="F1C232"/>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2277</Words>
  <Application>Microsoft Office PowerPoint</Application>
  <PresentationFormat>On-screen Show (16:9)</PresentationFormat>
  <Paragraphs>265</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Oswald</vt:lpstr>
      <vt:lpstr>Arial</vt:lpstr>
      <vt:lpstr>Average</vt:lpstr>
      <vt:lpstr>Slate</vt:lpstr>
      <vt:lpstr> We Are The Future Team 8  </vt:lpstr>
      <vt:lpstr>PowerPoint Presentation</vt:lpstr>
      <vt:lpstr>PowerPoint Presentation</vt:lpstr>
      <vt:lpstr>PowerPoint Presentation</vt:lpstr>
      <vt:lpstr>Project Overview</vt:lpstr>
      <vt:lpstr>Business Value</vt:lpstr>
      <vt:lpstr>Interview Plan</vt:lpstr>
      <vt:lpstr>Sample Interview Questions</vt:lpstr>
      <vt:lpstr>Sample Interview Questions(continued)</vt:lpstr>
      <vt:lpstr>Sample Interview Questions(continued)</vt:lpstr>
      <vt:lpstr>Stakeholder Map</vt:lpstr>
      <vt:lpstr>Stakeholder Analysis</vt:lpstr>
      <vt:lpstr>Context Diagram</vt:lpstr>
      <vt:lpstr>Solution Constraints</vt:lpstr>
      <vt:lpstr>Project Constraints</vt:lpstr>
      <vt:lpstr>BUC List</vt:lpstr>
      <vt:lpstr>BUC Scenarios</vt:lpstr>
      <vt:lpstr>BUC Scenarios</vt:lpstr>
      <vt:lpstr>BUC Scenarios</vt:lpstr>
      <vt:lpstr>PUC List</vt:lpstr>
      <vt:lpstr>PUC Scenarios</vt:lpstr>
      <vt:lpstr>PUC Scenarios Cont.</vt:lpstr>
      <vt:lpstr>PUC Scenarios Cont.</vt:lpstr>
      <vt:lpstr>Atomic Requirements - Snow Cards (Functional)</vt:lpstr>
      <vt:lpstr>Atomic Requirements - Snow Cards (Nonfunctional)</vt:lpstr>
      <vt:lpstr>Traceability Matrix - BUC to PUC</vt:lpstr>
      <vt:lpstr>Traceability Matrix - Req to BUC/PUC</vt:lpstr>
      <vt:lpstr>Traceability Matrix - Req to BUC/PUC (continued)</vt:lpstr>
      <vt:lpstr>Wireframes</vt:lpstr>
      <vt:lpstr>Wireframes</vt:lpstr>
      <vt:lpstr>Wireframes</vt:lpstr>
      <vt:lpstr>Wireframes</vt:lpstr>
      <vt:lpstr>Wireframes</vt:lpstr>
      <vt:lpstr>Wireframes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 Are The Future Team 8  </dc:title>
  <cp:lastModifiedBy>Zach Tarell</cp:lastModifiedBy>
  <cp:revision>1</cp:revision>
  <dcterms:modified xsi:type="dcterms:W3CDTF">2020-04-25T00:05:30Z</dcterms:modified>
</cp:coreProperties>
</file>